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2"/>
  </p:notesMasterIdLst>
  <p:handoutMasterIdLst>
    <p:handoutMasterId r:id="rId23"/>
  </p:handoutMasterIdLst>
  <p:sldIdLst>
    <p:sldId id="317" r:id="rId5"/>
    <p:sldId id="273" r:id="rId6"/>
    <p:sldId id="262" r:id="rId7"/>
    <p:sldId id="320" r:id="rId8"/>
    <p:sldId id="324" r:id="rId9"/>
    <p:sldId id="323" r:id="rId10"/>
    <p:sldId id="319" r:id="rId11"/>
    <p:sldId id="321" r:id="rId12"/>
    <p:sldId id="330" r:id="rId13"/>
    <p:sldId id="326" r:id="rId14"/>
    <p:sldId id="327" r:id="rId15"/>
    <p:sldId id="322" r:id="rId16"/>
    <p:sldId id="325" r:id="rId17"/>
    <p:sldId id="328" r:id="rId18"/>
    <p:sldId id="633" r:id="rId19"/>
    <p:sldId id="308" r:id="rId20"/>
    <p:sldId id="316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848"/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DB467-C9E2-4170-8F2A-42B5BC6BFEB7}" v="535" dt="2024-05-07T15:58:59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39" autoAdjust="0"/>
  </p:normalViewPr>
  <p:slideViewPr>
    <p:cSldViewPr snapToGrid="0">
      <p:cViewPr varScale="1">
        <p:scale>
          <a:sx n="90" d="100"/>
          <a:sy n="90" d="100"/>
        </p:scale>
        <p:origin x="20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Procedures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146-C643-83EF-9EF2A47C3C5B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146-C643-83EF-9EF2A47C3C5B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146-C643-83EF-9EF2A47C3C5B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146-C643-83EF-9EF2A47C3C5B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146-C643-83EF-9EF2A47C3C5B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F146-C643-83EF-9EF2A47C3C5B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F146-C643-83EF-9EF2A47C3C5B}"/>
              </c:ext>
            </c:extLst>
          </c:dPt>
          <c:dPt>
            <c:idx val="7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F146-C643-83EF-9EF2A47C3C5B}"/>
              </c:ext>
            </c:extLst>
          </c:dPt>
          <c:dLbls>
            <c:dLbl>
              <c:idx val="0"/>
              <c:layout>
                <c:manualLayout>
                  <c:x val="-2.9087763652917639E-2"/>
                  <c:y val="3.794483597672398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SG</a:t>
                    </a:r>
                    <a:r>
                      <a:rPr lang="en-US" baseline="0" dirty="0"/>
                      <a:t> 30%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81148565338887"/>
                      <c:h val="7.353709212289107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146-C643-83EF-9EF2A47C3C5B}"/>
                </c:ext>
              </c:extLst>
            </c:dLbl>
            <c:dLbl>
              <c:idx val="1"/>
              <c:layout>
                <c:manualLayout>
                  <c:x val="-6.4231516685653745E-2"/>
                  <c:y val="-6.5771049026321568E-2"/>
                </c:manualLayout>
              </c:layout>
              <c:tx>
                <c:rich>
                  <a:bodyPr/>
                  <a:lstStyle/>
                  <a:p>
                    <a:fld id="{F0C6381C-E4FC-FC4A-A45D-251DCA2E9CB2}" type="CATEGORYNAME">
                      <a:rPr lang="en-US" smtClean="0"/>
                      <a:pPr/>
                      <a:t>[RUBRIKENNAME]</a:t>
                    </a:fld>
                    <a:r>
                      <a:rPr lang="en-US" dirty="0"/>
                      <a:t> </a:t>
                    </a:r>
                    <a:r>
                      <a:rPr lang="en-US" baseline="0" dirty="0"/>
                      <a:t>15%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146-C643-83EF-9EF2A47C3C5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46-C643-83EF-9EF2A47C3C5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46-C643-83EF-9EF2A47C3C5B}"/>
                </c:ext>
              </c:extLst>
            </c:dLbl>
            <c:dLbl>
              <c:idx val="4"/>
              <c:layout>
                <c:manualLayout>
                  <c:x val="-2.9165232464304774E-2"/>
                  <c:y val="-9.35972620759190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OAGB</a:t>
                    </a:r>
                    <a:r>
                      <a:rPr lang="en-US" baseline="0" dirty="0"/>
                      <a:t> 27%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04471501738498"/>
                      <c:h val="0.116541239563178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F146-C643-83EF-9EF2A47C3C5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46-C643-83EF-9EF2A47C3C5B}"/>
                </c:ext>
              </c:extLst>
            </c:dLbl>
            <c:dLbl>
              <c:idx val="6"/>
              <c:layout>
                <c:manualLayout>
                  <c:x val="9.9665776187360805E-2"/>
                  <c:y val="5.582935828473081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Revisional Bariatric Surgery </a:t>
                    </a:r>
                    <a:r>
                      <a:rPr lang="en-US" sz="1400" baseline="0" dirty="0"/>
                      <a:t> 23%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03457556469177"/>
                      <c:h val="0.1592168418834277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F146-C643-83EF-9EF2A47C3C5B}"/>
                </c:ext>
              </c:extLst>
            </c:dLbl>
            <c:dLbl>
              <c:idx val="7"/>
              <c:layout>
                <c:manualLayout>
                  <c:x val="-5.3732085519732117E-2"/>
                  <c:y val="3.541518024494238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Revisional bariatric surgery 30%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76661550385798"/>
                      <c:h val="0.1468971083445574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F146-C643-83EF-9EF2A47C3C5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Sheet1!$A$2:$A$8</c:f>
              <c:strCache>
                <c:ptCount val="7"/>
                <c:pt idx="0">
                  <c:v>LSG</c:v>
                </c:pt>
                <c:pt idx="1">
                  <c:v>RYGB</c:v>
                </c:pt>
                <c:pt idx="2">
                  <c:v>LAGB</c:v>
                </c:pt>
                <c:pt idx="3">
                  <c:v>BPD/DS</c:v>
                </c:pt>
                <c:pt idx="4">
                  <c:v>OAGB</c:v>
                </c:pt>
                <c:pt idx="5">
                  <c:v>Endoscopic </c:v>
                </c:pt>
                <c:pt idx="6">
                  <c:v>Revisions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30</c:v>
                </c:pt>
                <c:pt idx="1">
                  <c:v>15</c:v>
                </c:pt>
                <c:pt idx="2">
                  <c:v>1</c:v>
                </c:pt>
                <c:pt idx="3">
                  <c:v>0</c:v>
                </c:pt>
                <c:pt idx="4">
                  <c:v>27</c:v>
                </c:pt>
                <c:pt idx="5">
                  <c:v>3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146-C643-83EF-9EF2A47C3C5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59000"/>
      </a:schemeClr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0.44708</cdr:y>
    </cdr:from>
    <cdr:to>
      <cdr:x>0.43321</cdr:x>
      <cdr:y>0.55292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548E6978-BFB8-2C5F-248A-AEE1E148D58B}"/>
            </a:ext>
          </a:extLst>
        </cdr:cNvPr>
        <cdr:cNvSpPr/>
      </cdr:nvSpPr>
      <cdr:spPr>
        <a:xfrm xmlns:a="http://schemas.openxmlformats.org/drawingml/2006/main">
          <a:off x="-490537" y="1634661"/>
          <a:ext cx="3610566" cy="3870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de-DE" sz="1400" b="1" dirty="0">
              <a:solidFill>
                <a:schemeClr val="tx1">
                  <a:lumMod val="85000"/>
                  <a:lumOff val="15000"/>
                </a:schemeClr>
              </a:solidFill>
            </a:rPr>
            <a:t>Endoscopic Bariatric Procedures 5% </a:t>
          </a:r>
          <a:endParaRPr lang="de-DE" b="1" dirty="0"/>
        </a:p>
      </cdr:txBody>
    </cdr:sp>
  </cdr:relSizeAnchor>
  <cdr:relSizeAnchor xmlns:cdr="http://schemas.openxmlformats.org/drawingml/2006/chartDrawing">
    <cdr:from>
      <cdr:x>0.79623</cdr:x>
      <cdr:y>0.89551</cdr:y>
    </cdr:from>
    <cdr:to>
      <cdr:x>1</cdr:x>
      <cdr:y>0.9747</cdr:y>
    </cdr:to>
    <cdr:sp macro="" textlink="">
      <cdr:nvSpPr>
        <cdr:cNvPr id="3" name="Rechteck 2">
          <a:extLst xmlns:a="http://schemas.openxmlformats.org/drawingml/2006/main">
            <a:ext uri="{FF2B5EF4-FFF2-40B4-BE49-F238E27FC236}">
              <a16:creationId xmlns:a16="http://schemas.microsoft.com/office/drawing/2014/main" id="{AA095940-FE15-04C8-A076-2639BDF5894B}"/>
            </a:ext>
          </a:extLst>
        </cdr:cNvPr>
        <cdr:cNvSpPr/>
      </cdr:nvSpPr>
      <cdr:spPr>
        <a:xfrm xmlns:a="http://schemas.openxmlformats.org/drawingml/2006/main">
          <a:off x="8186530" y="4495841"/>
          <a:ext cx="2095027" cy="3975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600" b="1" dirty="0">
              <a:solidFill>
                <a:schemeClr val="tx1">
                  <a:lumMod val="85000"/>
                  <a:lumOff val="15000"/>
                </a:schemeClr>
              </a:solidFill>
            </a:rPr>
            <a:t>n &gt; 2000</a:t>
          </a:r>
          <a:r>
            <a:rPr lang="de-DE" sz="1600" dirty="0"/>
            <a:t>23%%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19/05/24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19/05/24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‹Nr.›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‹Nr.›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‹Nr.›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‹Nr.›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‹Nr.›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‹Nr.›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‹Nr.›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‹Nr.›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‹Nr.›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‹Nr.›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‹Nr.›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‹Nr.›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‹Nr.›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‹Nr.›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zny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383146" y="959179"/>
            <a:ext cx="11383551" cy="680819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baseline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err="1"/>
              <a:t>Headline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7" hasCustomPrompt="1"/>
          </p:nvPr>
        </p:nvSpPr>
        <p:spPr>
          <a:xfrm>
            <a:off x="384125" y="1694703"/>
            <a:ext cx="11382572" cy="4760383"/>
          </a:xfrm>
          <a:prstGeom prst="rect">
            <a:avLst/>
          </a:prstGeom>
        </p:spPr>
        <p:txBody>
          <a:bodyPr lIns="0" tIns="0" rIns="0" bIns="0"/>
          <a:lstStyle>
            <a:lvl1pPr>
              <a:defRPr sz="2133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3411" indent="-243411">
              <a:buFont typeface="Arial" panose="020B0604020202020204" pitchFamily="34" charset="0"/>
              <a:buChar char="●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9588" indent="-244794">
              <a:buFont typeface="Courier New" panose="02070309020205020404" pitchFamily="49" charset="0"/>
              <a:buChar char="o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9649" indent="-243411"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79473" indent="-243411"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2"/>
            <a:r>
              <a:rPr lang="cs-CZ" dirty="0"/>
              <a:t>Text</a:t>
            </a:r>
          </a:p>
          <a:p>
            <a:pPr lvl="3"/>
            <a:r>
              <a:rPr lang="cs-CZ" dirty="0"/>
              <a:t>Text</a:t>
            </a:r>
          </a:p>
          <a:p>
            <a:pPr lvl="4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1833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‹Nr.›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‹Nr.›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‹Nr.›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‹Nr.›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‹Nr.›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‹Nr.›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19/05/24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‹Nr.›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888" y="758952"/>
            <a:ext cx="5780792" cy="3227514"/>
          </a:xfrm>
        </p:spPr>
        <p:txBody>
          <a:bodyPr>
            <a:noAutofit/>
          </a:bodyPr>
          <a:lstStyle/>
          <a:p>
            <a:r>
              <a:rPr lang="it-IT" sz="4000" dirty="0"/>
              <a:t>Quale intervento in caso di GERD post-operatorio?</a:t>
            </a:r>
            <a:br>
              <a:rPr lang="it-IT" sz="4000" dirty="0"/>
            </a:br>
            <a:r>
              <a:rPr lang="it-IT" sz="4000" dirty="0"/>
              <a:t>	« Altre tecniche»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13E4798-4167-CC22-C930-C853C8CCAB5E}"/>
              </a:ext>
            </a:extLst>
          </p:cNvPr>
          <p:cNvSpPr/>
          <p:nvPr/>
        </p:nvSpPr>
        <p:spPr>
          <a:xfrm>
            <a:off x="5374888" y="4595095"/>
            <a:ext cx="5780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endParaRPr lang="de-DE" sz="1600" b="1" dirty="0">
              <a:solidFill>
                <a:srgbClr val="002060"/>
              </a:solidFill>
              <a:cs typeface="Arial" charset="0"/>
            </a:endParaRPr>
          </a:p>
          <a:p>
            <a:pPr defTabSz="457200">
              <a:spcBef>
                <a:spcPct val="50000"/>
              </a:spcBef>
            </a:pPr>
            <a:r>
              <a:rPr lang="de-DE" sz="1600" b="1" dirty="0">
                <a:solidFill>
                  <a:srgbClr val="002060"/>
                </a:solidFill>
                <a:cs typeface="Arial" charset="0"/>
              </a:rPr>
              <a:t>PD Dr. med. habil. Sonja Chiappetta</a:t>
            </a:r>
          </a:p>
          <a:p>
            <a:pPr defTabSz="457200">
              <a:spcBef>
                <a:spcPct val="50000"/>
              </a:spcBef>
            </a:pPr>
            <a:r>
              <a:rPr lang="de-DE" sz="1600" b="1" dirty="0">
                <a:solidFill>
                  <a:srgbClr val="002060"/>
                </a:solidFill>
                <a:cs typeface="Arial" charset="0"/>
              </a:rPr>
              <a:t>Head </a:t>
            </a:r>
            <a:r>
              <a:rPr lang="de-DE" sz="1600" b="1" dirty="0" err="1">
                <a:solidFill>
                  <a:srgbClr val="002060"/>
                </a:solidFill>
                <a:cs typeface="Arial" charset="0"/>
              </a:rPr>
              <a:t>of</a:t>
            </a:r>
            <a:r>
              <a:rPr lang="de-DE" sz="16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600" b="1" dirty="0" err="1">
                <a:solidFill>
                  <a:srgbClr val="002060"/>
                </a:solidFill>
                <a:cs typeface="Arial" charset="0"/>
              </a:rPr>
              <a:t>the</a:t>
            </a:r>
            <a:r>
              <a:rPr lang="de-DE" sz="1600" b="1" dirty="0">
                <a:solidFill>
                  <a:srgbClr val="002060"/>
                </a:solidFill>
                <a:cs typeface="Arial" charset="0"/>
              </a:rPr>
              <a:t> Department </a:t>
            </a:r>
            <a:r>
              <a:rPr lang="de-DE" sz="1600" b="1" dirty="0" err="1">
                <a:solidFill>
                  <a:srgbClr val="002060"/>
                </a:solidFill>
                <a:cs typeface="Arial" charset="0"/>
              </a:rPr>
              <a:t>of</a:t>
            </a:r>
            <a:r>
              <a:rPr lang="de-DE" sz="1600" b="1" dirty="0">
                <a:solidFill>
                  <a:srgbClr val="002060"/>
                </a:solidFill>
                <a:cs typeface="Arial" charset="0"/>
              </a:rPr>
              <a:t> General and </a:t>
            </a:r>
            <a:r>
              <a:rPr lang="de-DE" sz="1600" b="1" dirty="0" err="1">
                <a:solidFill>
                  <a:srgbClr val="002060"/>
                </a:solidFill>
                <a:cs typeface="Arial" charset="0"/>
              </a:rPr>
              <a:t>Laparoscopic</a:t>
            </a:r>
            <a:r>
              <a:rPr lang="de-DE" sz="16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600" b="1" dirty="0" err="1">
                <a:solidFill>
                  <a:srgbClr val="002060"/>
                </a:solidFill>
                <a:cs typeface="Arial" charset="0"/>
              </a:rPr>
              <a:t>Surgery</a:t>
            </a:r>
            <a:endParaRPr lang="de-DE" sz="1600" b="1" dirty="0">
              <a:solidFill>
                <a:srgbClr val="002060"/>
              </a:solidFill>
              <a:cs typeface="Arial" charset="0"/>
            </a:endParaRPr>
          </a:p>
          <a:p>
            <a:pPr defTabSz="457200">
              <a:spcBef>
                <a:spcPct val="50000"/>
              </a:spcBef>
            </a:pPr>
            <a:r>
              <a:rPr lang="de-DE" sz="1600" b="1" dirty="0">
                <a:solidFill>
                  <a:srgbClr val="002060"/>
                </a:solidFill>
                <a:cs typeface="Arial" charset="0"/>
              </a:rPr>
              <a:t>Center </a:t>
            </a:r>
            <a:r>
              <a:rPr lang="de-DE" sz="1600" b="1" dirty="0" err="1">
                <a:solidFill>
                  <a:srgbClr val="002060"/>
                </a:solidFill>
                <a:cs typeface="Arial" charset="0"/>
              </a:rPr>
              <a:t>of</a:t>
            </a:r>
            <a:r>
              <a:rPr lang="de-DE" sz="1600" b="1" dirty="0">
                <a:solidFill>
                  <a:srgbClr val="002060"/>
                </a:solidFill>
                <a:cs typeface="Arial" charset="0"/>
              </a:rPr>
              <a:t> Excellence Bariatric and </a:t>
            </a:r>
            <a:r>
              <a:rPr lang="de-DE" sz="1600" b="1" dirty="0" err="1">
                <a:solidFill>
                  <a:srgbClr val="002060"/>
                </a:solidFill>
                <a:cs typeface="Arial" charset="0"/>
              </a:rPr>
              <a:t>Metabolic</a:t>
            </a:r>
            <a:r>
              <a:rPr lang="de-DE" sz="16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600" b="1" dirty="0" err="1">
                <a:solidFill>
                  <a:srgbClr val="002060"/>
                </a:solidFill>
                <a:cs typeface="Arial" charset="0"/>
              </a:rPr>
              <a:t>Surgery</a:t>
            </a:r>
            <a:endParaRPr lang="de-DE" sz="1600" b="1" dirty="0">
              <a:solidFill>
                <a:srgbClr val="002060"/>
              </a:solidFill>
              <a:cs typeface="Arial" charset="0"/>
            </a:endParaRPr>
          </a:p>
          <a:p>
            <a:pPr defTabSz="457200">
              <a:spcBef>
                <a:spcPct val="50000"/>
              </a:spcBef>
            </a:pPr>
            <a:r>
              <a:rPr lang="de-DE" sz="1600" b="1" dirty="0" err="1">
                <a:solidFill>
                  <a:srgbClr val="002060"/>
                </a:solidFill>
                <a:cs typeface="Arial" charset="0"/>
              </a:rPr>
              <a:t>Ospedale</a:t>
            </a:r>
            <a:r>
              <a:rPr lang="de-DE" sz="16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600" b="1" dirty="0" err="1">
                <a:solidFill>
                  <a:srgbClr val="002060"/>
                </a:solidFill>
                <a:cs typeface="Arial" charset="0"/>
              </a:rPr>
              <a:t>Evangelico</a:t>
            </a:r>
            <a:r>
              <a:rPr lang="de-DE" sz="16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600" b="1" dirty="0" err="1">
                <a:solidFill>
                  <a:srgbClr val="002060"/>
                </a:solidFill>
                <a:cs typeface="Arial" charset="0"/>
              </a:rPr>
              <a:t>Betania</a:t>
            </a:r>
            <a:r>
              <a:rPr lang="de-DE" sz="1600" b="1" dirty="0">
                <a:solidFill>
                  <a:srgbClr val="002060"/>
                </a:solidFill>
                <a:cs typeface="Arial" charset="0"/>
              </a:rPr>
              <a:t>, Naples, </a:t>
            </a:r>
            <a:r>
              <a:rPr lang="de-DE" sz="1600" b="1" dirty="0" err="1">
                <a:solidFill>
                  <a:srgbClr val="002060"/>
                </a:solidFill>
                <a:cs typeface="Arial" charset="0"/>
              </a:rPr>
              <a:t>Italy</a:t>
            </a:r>
            <a:endParaRPr lang="de-DE" sz="1600" b="1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41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A6B600F-BF00-BDDC-5E4C-704A2D42D089}"/>
              </a:ext>
            </a:extLst>
          </p:cNvPr>
          <p:cNvSpPr/>
          <p:nvPr/>
        </p:nvSpPr>
        <p:spPr>
          <a:xfrm>
            <a:off x="144966" y="111512"/>
            <a:ext cx="4694663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F8933B9-2C52-1465-56F4-E6433FAE63FB}"/>
              </a:ext>
            </a:extLst>
          </p:cNvPr>
          <p:cNvSpPr/>
          <p:nvPr/>
        </p:nvSpPr>
        <p:spPr>
          <a:xfrm>
            <a:off x="10668000" y="111512"/>
            <a:ext cx="139787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E8F34AB-AA1D-8D30-A7F5-84142F7D85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58898" y="1010147"/>
            <a:ext cx="11383551" cy="680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733" dirty="0">
                <a:latin typeface="+mn-lt"/>
              </a:rPr>
              <a:t>Other </a:t>
            </a:r>
            <a:r>
              <a:rPr lang="de-DE" sz="3733" dirty="0" err="1">
                <a:latin typeface="+mn-lt"/>
              </a:rPr>
              <a:t>techniques</a:t>
            </a:r>
            <a:r>
              <a:rPr lang="de-DE" sz="3733" dirty="0">
                <a:latin typeface="+mn-lt"/>
              </a:rPr>
              <a:t>:</a:t>
            </a:r>
            <a:endParaRPr lang="en-US" sz="3733" dirty="0">
              <a:latin typeface="+mn-lt"/>
            </a:endParaRPr>
          </a:p>
          <a:p>
            <a:endParaRPr lang="en-US" dirty="0"/>
          </a:p>
        </p:txBody>
      </p:sp>
      <p:pic>
        <p:nvPicPr>
          <p:cNvPr id="2" name="Immagine 2" descr="Immagine che contiene clipart, Elementi grafici, creatività&#10;&#10;Descrizione generata automaticamente">
            <a:extLst>
              <a:ext uri="{FF2B5EF4-FFF2-40B4-BE49-F238E27FC236}">
                <a16:creationId xmlns:a16="http://schemas.microsoft.com/office/drawing/2014/main" id="{698C8F60-0EF5-8A4E-B90B-FAB86DFFF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12" y="539765"/>
            <a:ext cx="2025321" cy="1621581"/>
          </a:xfrm>
          <a:prstGeom prst="rect">
            <a:avLst/>
          </a:prstGeom>
        </p:spPr>
      </p:pic>
      <p:sp>
        <p:nvSpPr>
          <p:cNvPr id="3" name="CasellaDiTesto 6">
            <a:extLst>
              <a:ext uri="{FF2B5EF4-FFF2-40B4-BE49-F238E27FC236}">
                <a16:creationId xmlns:a16="http://schemas.microsoft.com/office/drawing/2014/main" id="{3A9363B7-31AA-941F-433A-DD6FBD6DDBD1}"/>
              </a:ext>
            </a:extLst>
          </p:cNvPr>
          <p:cNvSpPr txBox="1"/>
          <p:nvPr/>
        </p:nvSpPr>
        <p:spPr>
          <a:xfrm>
            <a:off x="371940" y="2074226"/>
            <a:ext cx="112726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3399"/>
              </a:buClr>
            </a:pPr>
            <a:endParaRPr lang="it-IT" sz="2000" dirty="0"/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v"/>
            </a:pPr>
            <a:r>
              <a:rPr lang="it-IT" sz="2000" b="1" spc="-1" dirty="0">
                <a:solidFill>
                  <a:srgbClr val="000000"/>
                </a:solidFill>
              </a:rPr>
              <a:t>Re-Sleeve, </a:t>
            </a:r>
            <a:r>
              <a:rPr lang="it-IT" sz="2000" b="1" spc="-1" dirty="0" err="1">
                <a:solidFill>
                  <a:srgbClr val="000000"/>
                </a:solidFill>
              </a:rPr>
              <a:t>hiatal</a:t>
            </a:r>
            <a:r>
              <a:rPr lang="it-IT" sz="2000" b="1" spc="-1" dirty="0">
                <a:solidFill>
                  <a:srgbClr val="000000"/>
                </a:solidFill>
              </a:rPr>
              <a:t> </a:t>
            </a:r>
            <a:r>
              <a:rPr lang="it-IT" sz="2000" b="1" spc="-1" dirty="0" err="1">
                <a:solidFill>
                  <a:srgbClr val="000000"/>
                </a:solidFill>
              </a:rPr>
              <a:t>hernia</a:t>
            </a:r>
            <a:r>
              <a:rPr lang="it-IT" sz="2000" b="1" spc="-1" dirty="0">
                <a:solidFill>
                  <a:srgbClr val="000000"/>
                </a:solidFill>
              </a:rPr>
              <a:t> </a:t>
            </a:r>
            <a:r>
              <a:rPr lang="it-IT" sz="2000" b="1" spc="-1" dirty="0" err="1">
                <a:solidFill>
                  <a:srgbClr val="000000"/>
                </a:solidFill>
              </a:rPr>
              <a:t>repair</a:t>
            </a:r>
            <a:r>
              <a:rPr lang="it-IT" sz="2000" b="1" spc="-1" dirty="0">
                <a:solidFill>
                  <a:srgbClr val="000000"/>
                </a:solidFill>
              </a:rPr>
              <a:t> with </a:t>
            </a:r>
            <a:r>
              <a:rPr lang="it-IT" sz="2000" b="1" spc="-1" dirty="0" err="1">
                <a:solidFill>
                  <a:srgbClr val="000000"/>
                </a:solidFill>
              </a:rPr>
              <a:t>gastropexy</a:t>
            </a:r>
            <a:endParaRPr lang="it-IT" sz="2000" b="1" spc="-1" dirty="0">
              <a:solidFill>
                <a:srgbClr val="000000"/>
              </a:solidFill>
            </a:endParaRPr>
          </a:p>
          <a:p>
            <a:pPr>
              <a:buClr>
                <a:srgbClr val="FF3399"/>
              </a:buClr>
            </a:pPr>
            <a:endParaRPr lang="it-IT" sz="2000" dirty="0"/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v"/>
            </a:pPr>
            <a:r>
              <a:rPr lang="it-IT" sz="2000" b="1" dirty="0" err="1"/>
              <a:t>Ligamentum</a:t>
            </a:r>
            <a:r>
              <a:rPr lang="it-IT" sz="2000" b="1" dirty="0"/>
              <a:t> </a:t>
            </a:r>
            <a:r>
              <a:rPr lang="it-IT" sz="2000" b="1" dirty="0" err="1"/>
              <a:t>teres</a:t>
            </a:r>
            <a:r>
              <a:rPr lang="it-IT" sz="2000" b="1" dirty="0"/>
              <a:t> </a:t>
            </a:r>
            <a:r>
              <a:rPr lang="it-IT" sz="2000" b="1" dirty="0" err="1"/>
              <a:t>hepatis</a:t>
            </a:r>
            <a:endParaRPr lang="it-IT" sz="2000" b="1" dirty="0"/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v"/>
            </a:pPr>
            <a:endParaRPr lang="it-IT" sz="2000" b="1" dirty="0"/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v"/>
            </a:pPr>
            <a:r>
              <a:rPr lang="it-IT" sz="2000" b="1" dirty="0" err="1"/>
              <a:t>Magnetic</a:t>
            </a:r>
            <a:r>
              <a:rPr lang="it-IT" sz="2000" b="1" dirty="0"/>
              <a:t> </a:t>
            </a:r>
            <a:r>
              <a:rPr lang="it-IT" sz="2000" b="1" dirty="0" err="1"/>
              <a:t>sphincter</a:t>
            </a:r>
            <a:r>
              <a:rPr lang="it-IT" sz="2000" b="1" dirty="0"/>
              <a:t> </a:t>
            </a:r>
            <a:r>
              <a:rPr lang="it-IT" sz="2000" b="1" dirty="0" err="1"/>
              <a:t>Augmentation</a:t>
            </a:r>
            <a:endParaRPr lang="it-IT" sz="2000" b="1" dirty="0"/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v"/>
            </a:pPr>
            <a:endParaRPr lang="it-IT" sz="2000" b="1" dirty="0"/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v"/>
            </a:pPr>
            <a:r>
              <a:rPr lang="it-IT" sz="2000" b="1" dirty="0"/>
              <a:t>SASI-S</a:t>
            </a:r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v"/>
            </a:pPr>
            <a:endParaRPr lang="it-IT" sz="2000" b="1" dirty="0"/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v"/>
            </a:pPr>
            <a:r>
              <a:rPr lang="it-IT" sz="2000" b="1" dirty="0"/>
              <a:t>OAGB</a:t>
            </a:r>
          </a:p>
          <a:p>
            <a:pPr>
              <a:buClr>
                <a:srgbClr val="FF3399"/>
              </a:buClr>
            </a:pPr>
            <a:endParaRPr lang="it-IT" sz="2000" dirty="0"/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v"/>
            </a:pPr>
            <a:r>
              <a:rPr lang="it-IT" sz="2000" dirty="0" err="1"/>
              <a:t>Seromyotomy</a:t>
            </a:r>
            <a:endParaRPr lang="it-IT" sz="2000" dirty="0"/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v"/>
            </a:pPr>
            <a:endParaRPr lang="it-IT" sz="2000" b="1" dirty="0"/>
          </a:p>
          <a:p>
            <a:pPr marL="285750" indent="-285750">
              <a:buClr>
                <a:srgbClr val="FF3399"/>
              </a:buClr>
              <a:buFont typeface="Wingdings" panose="05000000000000000000" pitchFamily="2" charset="2"/>
              <a:buChar char="v"/>
            </a:pPr>
            <a:endParaRPr lang="it-IT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4E72412-D0E7-DBC4-131B-0D45BD171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782" y="418871"/>
            <a:ext cx="2638211" cy="22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330999" y="1013884"/>
            <a:ext cx="11383551" cy="680819"/>
          </a:xfrm>
        </p:spPr>
        <p:txBody>
          <a:bodyPr/>
          <a:lstStyle/>
          <a:p>
            <a:pPr marL="0" indent="0">
              <a:buNone/>
            </a:pPr>
            <a:r>
              <a:rPr lang="de-DE" sz="3733" dirty="0">
                <a:latin typeface="+mn-lt"/>
              </a:rPr>
              <a:t>Re-</a:t>
            </a:r>
            <a:r>
              <a:rPr lang="de-DE" sz="3733" dirty="0" err="1">
                <a:latin typeface="+mn-lt"/>
              </a:rPr>
              <a:t>Sleeve</a:t>
            </a:r>
            <a:r>
              <a:rPr lang="de-DE" sz="3733" dirty="0">
                <a:latin typeface="+mn-lt"/>
              </a:rPr>
              <a:t>, </a:t>
            </a:r>
            <a:r>
              <a:rPr lang="de-DE" sz="3733" dirty="0" err="1">
                <a:latin typeface="+mn-lt"/>
              </a:rPr>
              <a:t>hiatal</a:t>
            </a:r>
            <a:r>
              <a:rPr lang="de-DE" sz="3733" dirty="0">
                <a:latin typeface="+mn-lt"/>
              </a:rPr>
              <a:t> </a:t>
            </a:r>
            <a:r>
              <a:rPr lang="de-DE" sz="3733" dirty="0" err="1">
                <a:latin typeface="+mn-lt"/>
              </a:rPr>
              <a:t>hernia</a:t>
            </a:r>
            <a:r>
              <a:rPr lang="de-DE" sz="3733" dirty="0">
                <a:latin typeface="+mn-lt"/>
              </a:rPr>
              <a:t> </a:t>
            </a:r>
            <a:r>
              <a:rPr lang="de-DE" sz="3733" dirty="0" err="1">
                <a:latin typeface="+mn-lt"/>
              </a:rPr>
              <a:t>repair</a:t>
            </a:r>
            <a:r>
              <a:rPr lang="de-DE" sz="3733" dirty="0">
                <a:latin typeface="+mn-lt"/>
              </a:rPr>
              <a:t>, </a:t>
            </a:r>
            <a:r>
              <a:rPr lang="de-DE" sz="3733" dirty="0" err="1">
                <a:latin typeface="+mn-lt"/>
              </a:rPr>
              <a:t>gastropexy</a:t>
            </a:r>
            <a:endParaRPr lang="en-US" sz="3733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A6B600F-BF00-BDDC-5E4C-704A2D42D089}"/>
              </a:ext>
            </a:extLst>
          </p:cNvPr>
          <p:cNvSpPr/>
          <p:nvPr/>
        </p:nvSpPr>
        <p:spPr>
          <a:xfrm>
            <a:off x="144966" y="111512"/>
            <a:ext cx="4694663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F8933B9-2C52-1465-56F4-E6433FAE63FB}"/>
              </a:ext>
            </a:extLst>
          </p:cNvPr>
          <p:cNvSpPr/>
          <p:nvPr/>
        </p:nvSpPr>
        <p:spPr>
          <a:xfrm>
            <a:off x="10668000" y="111512"/>
            <a:ext cx="139787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9739DE-D6CF-23A2-424C-46458BCD3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2822"/>
            <a:ext cx="7772400" cy="27153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4A73646-82A4-1534-84BE-8B7FD26E3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6" y="4926835"/>
            <a:ext cx="11747928" cy="147821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B4C4D35-7FB1-CE59-65C1-76DC1600A09E}"/>
              </a:ext>
            </a:extLst>
          </p:cNvPr>
          <p:cNvSpPr txBox="1"/>
          <p:nvPr/>
        </p:nvSpPr>
        <p:spPr>
          <a:xfrm>
            <a:off x="8801100" y="3028950"/>
            <a:ext cx="1610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28 </a:t>
            </a:r>
            <a:r>
              <a:rPr lang="de-DE" sz="2400" b="1" dirty="0" err="1"/>
              <a:t>patients</a:t>
            </a:r>
            <a:endParaRPr lang="de-DE" sz="2400" b="1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6E30BC76-0071-C719-7457-CACB7E997664}"/>
              </a:ext>
            </a:extLst>
          </p:cNvPr>
          <p:cNvSpPr/>
          <p:nvPr/>
        </p:nvSpPr>
        <p:spPr>
          <a:xfrm>
            <a:off x="144965" y="4638179"/>
            <a:ext cx="8870447" cy="6053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3AF4186-893A-CC24-6F63-836E525D71FA}"/>
              </a:ext>
            </a:extLst>
          </p:cNvPr>
          <p:cNvSpPr/>
          <p:nvPr/>
        </p:nvSpPr>
        <p:spPr>
          <a:xfrm>
            <a:off x="3321553" y="4403625"/>
            <a:ext cx="8870447" cy="6053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8D5B8FD3-E063-BB13-A4AD-A30E4DA676BC}"/>
              </a:ext>
            </a:extLst>
          </p:cNvPr>
          <p:cNvCxnSpPr>
            <a:cxnSpLocks/>
          </p:cNvCxnSpPr>
          <p:nvPr/>
        </p:nvCxnSpPr>
        <p:spPr>
          <a:xfrm>
            <a:off x="144965" y="6100764"/>
            <a:ext cx="946132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72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330999" y="1013884"/>
            <a:ext cx="11383551" cy="680819"/>
          </a:xfrm>
        </p:spPr>
        <p:txBody>
          <a:bodyPr/>
          <a:lstStyle/>
          <a:p>
            <a:pPr marL="0" indent="0">
              <a:buNone/>
            </a:pPr>
            <a:r>
              <a:rPr lang="de-DE" sz="3733" dirty="0" err="1">
                <a:latin typeface="+mn-lt"/>
              </a:rPr>
              <a:t>Magnetic</a:t>
            </a:r>
            <a:r>
              <a:rPr lang="de-DE" sz="3733" dirty="0">
                <a:latin typeface="+mn-lt"/>
              </a:rPr>
              <a:t> </a:t>
            </a:r>
            <a:r>
              <a:rPr lang="de-DE" sz="3733" dirty="0" err="1">
                <a:latin typeface="+mn-lt"/>
              </a:rPr>
              <a:t>Sphincter</a:t>
            </a:r>
            <a:r>
              <a:rPr lang="de-DE" sz="3733" dirty="0">
                <a:latin typeface="+mn-lt"/>
              </a:rPr>
              <a:t> Augmentation</a:t>
            </a:r>
            <a:endParaRPr lang="en-US" sz="3733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A6B600F-BF00-BDDC-5E4C-704A2D42D089}"/>
              </a:ext>
            </a:extLst>
          </p:cNvPr>
          <p:cNvSpPr/>
          <p:nvPr/>
        </p:nvSpPr>
        <p:spPr>
          <a:xfrm>
            <a:off x="144966" y="111512"/>
            <a:ext cx="4694663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F8933B9-2C52-1465-56F4-E6433FAE63FB}"/>
              </a:ext>
            </a:extLst>
          </p:cNvPr>
          <p:cNvSpPr/>
          <p:nvPr/>
        </p:nvSpPr>
        <p:spPr>
          <a:xfrm>
            <a:off x="10668000" y="111512"/>
            <a:ext cx="139787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Immagine 6" descr="Immagine che contiene disegno, schizzo, arte, illustrazione&#10;&#10;Descrizione generata automaticamente">
            <a:extLst>
              <a:ext uri="{FF2B5EF4-FFF2-40B4-BE49-F238E27FC236}">
                <a16:creationId xmlns:a16="http://schemas.microsoft.com/office/drawing/2014/main" id="{9E385709-0658-2BA1-6EE8-52B221F1D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45" y="364867"/>
            <a:ext cx="2305456" cy="19712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D551DA6-BDDB-8DDD-B90E-F2F2F01D3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6" y="2019101"/>
            <a:ext cx="7772400" cy="442471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F0D2D8-B280-1CA8-197D-799282BC6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5526466"/>
            <a:ext cx="7772400" cy="124174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50F3C85-9F60-7844-C3E5-03F760B22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714" y="2597876"/>
            <a:ext cx="4835286" cy="2261414"/>
          </a:xfrm>
          <a:prstGeom prst="rect">
            <a:avLst/>
          </a:prstGeom>
        </p:spPr>
      </p:pic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1E5300C1-6D49-F4B4-5A4E-8CC4FCA5F4E1}"/>
              </a:ext>
            </a:extLst>
          </p:cNvPr>
          <p:cNvSpPr/>
          <p:nvPr/>
        </p:nvSpPr>
        <p:spPr>
          <a:xfrm>
            <a:off x="2112134" y="3206839"/>
            <a:ext cx="721217" cy="3343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CBA284E-2C16-FA2B-AC73-891AE1F0E8CE}"/>
              </a:ext>
            </a:extLst>
          </p:cNvPr>
          <p:cNvSpPr txBox="1"/>
          <p:nvPr/>
        </p:nvSpPr>
        <p:spPr>
          <a:xfrm>
            <a:off x="6802256" y="4880135"/>
            <a:ext cx="526362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err="1"/>
              <a:t>Dysphagia</a:t>
            </a:r>
            <a:r>
              <a:rPr lang="de-DE" b="1" dirty="0"/>
              <a:t> 6-83%</a:t>
            </a:r>
          </a:p>
          <a:p>
            <a:r>
              <a:rPr lang="de-DE" b="1" dirty="0"/>
              <a:t>2.7-6.7% </a:t>
            </a:r>
            <a:r>
              <a:rPr lang="de-DE" b="1" dirty="0" err="1"/>
              <a:t>device</a:t>
            </a:r>
            <a:r>
              <a:rPr lang="de-DE" b="1" dirty="0"/>
              <a:t> </a:t>
            </a:r>
            <a:r>
              <a:rPr lang="de-DE" b="1" dirty="0" err="1"/>
              <a:t>removal</a:t>
            </a:r>
            <a:r>
              <a:rPr lang="de-DE" b="1" dirty="0"/>
              <a:t> /88% </a:t>
            </a:r>
            <a:r>
              <a:rPr lang="de-DE" b="1" dirty="0" err="1"/>
              <a:t>within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first</a:t>
            </a:r>
            <a:r>
              <a:rPr lang="de-DE" b="1" dirty="0"/>
              <a:t> 2 </a:t>
            </a:r>
            <a:r>
              <a:rPr lang="de-DE" b="1" dirty="0" err="1"/>
              <a:t>years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38331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330999" y="1013884"/>
            <a:ext cx="11383551" cy="680819"/>
          </a:xfrm>
        </p:spPr>
        <p:txBody>
          <a:bodyPr/>
          <a:lstStyle/>
          <a:p>
            <a:pPr marL="0" indent="0">
              <a:buNone/>
            </a:pPr>
            <a:r>
              <a:rPr lang="de-DE" sz="3733" dirty="0" err="1">
                <a:latin typeface="+mn-lt"/>
              </a:rPr>
              <a:t>Lig</a:t>
            </a:r>
            <a:r>
              <a:rPr lang="de-DE" sz="3733" dirty="0">
                <a:latin typeface="+mn-lt"/>
              </a:rPr>
              <a:t>. </a:t>
            </a:r>
            <a:r>
              <a:rPr lang="de-DE" sz="3733" dirty="0" err="1">
                <a:latin typeface="+mn-lt"/>
              </a:rPr>
              <a:t>teres</a:t>
            </a:r>
            <a:r>
              <a:rPr lang="de-DE" sz="3733" dirty="0">
                <a:latin typeface="+mn-lt"/>
              </a:rPr>
              <a:t> hepatis</a:t>
            </a:r>
            <a:endParaRPr lang="en-US" sz="3733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A6B600F-BF00-BDDC-5E4C-704A2D42D089}"/>
              </a:ext>
            </a:extLst>
          </p:cNvPr>
          <p:cNvSpPr/>
          <p:nvPr/>
        </p:nvSpPr>
        <p:spPr>
          <a:xfrm>
            <a:off x="144966" y="111512"/>
            <a:ext cx="4694663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F8933B9-2C52-1465-56F4-E6433FAE63FB}"/>
              </a:ext>
            </a:extLst>
          </p:cNvPr>
          <p:cNvSpPr/>
          <p:nvPr/>
        </p:nvSpPr>
        <p:spPr>
          <a:xfrm>
            <a:off x="10668000" y="111512"/>
            <a:ext cx="139787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BA732A-00E9-161E-5C21-71C133A7C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6" y="2043113"/>
            <a:ext cx="7072642" cy="43890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26F82A7-43EC-7DD7-6DDC-25AA3285AE09}"/>
              </a:ext>
            </a:extLst>
          </p:cNvPr>
          <p:cNvSpPr txBox="1"/>
          <p:nvPr/>
        </p:nvSpPr>
        <p:spPr>
          <a:xfrm>
            <a:off x="7743825" y="5369235"/>
            <a:ext cx="3807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 err="1">
                <a:solidFill>
                  <a:srgbClr val="111111"/>
                </a:solidFill>
                <a:effectLst/>
                <a:latin typeface="CcspqwAdvTT577c760c"/>
              </a:rPr>
              <a:t>Conclusions</a:t>
            </a:r>
            <a:r>
              <a:rPr lang="de-DE" sz="1800" dirty="0">
                <a:solidFill>
                  <a:srgbClr val="111111"/>
                </a:solidFill>
                <a:effectLst/>
                <a:latin typeface="CcspqwAdvTT577c760c"/>
              </a:rPr>
              <a:t> </a:t>
            </a:r>
            <a:r>
              <a:rPr lang="de-DE" sz="1800" dirty="0">
                <a:solidFill>
                  <a:srgbClr val="111111"/>
                </a:solidFill>
                <a:effectLst/>
                <a:latin typeface="RnjrbpAdvTT3713a231"/>
              </a:rPr>
              <a:t>LTA </a:t>
            </a:r>
            <a:r>
              <a:rPr lang="de-DE" sz="1800" dirty="0" err="1">
                <a:solidFill>
                  <a:srgbClr val="111111"/>
                </a:solidFill>
                <a:effectLst/>
                <a:latin typeface="RnjrbpAdvTT3713a231"/>
              </a:rPr>
              <a:t>reduces</a:t>
            </a:r>
            <a:r>
              <a:rPr lang="de-DE" sz="1800" dirty="0">
                <a:solidFill>
                  <a:srgbClr val="111111"/>
                </a:solidFill>
                <a:effectLst/>
                <a:latin typeface="RnjrbpAdvTT3713a231"/>
              </a:rPr>
              <a:t> </a:t>
            </a:r>
            <a:r>
              <a:rPr lang="de-DE" sz="1800" dirty="0" err="1">
                <a:solidFill>
                  <a:srgbClr val="111111"/>
                </a:solidFill>
                <a:effectLst/>
                <a:latin typeface="RnjrbpAdvTT3713a231"/>
              </a:rPr>
              <a:t>the</a:t>
            </a:r>
            <a:r>
              <a:rPr lang="de-DE" sz="1800" dirty="0">
                <a:solidFill>
                  <a:srgbClr val="111111"/>
                </a:solidFill>
                <a:effectLst/>
                <a:latin typeface="RnjrbpAdvTT3713a231"/>
              </a:rPr>
              <a:t> </a:t>
            </a:r>
            <a:r>
              <a:rPr lang="de-DE" sz="1800" dirty="0" err="1">
                <a:solidFill>
                  <a:srgbClr val="111111"/>
                </a:solidFill>
                <a:effectLst/>
                <a:latin typeface="RnjrbpAdvTT3713a231"/>
              </a:rPr>
              <a:t>risk</a:t>
            </a:r>
            <a:r>
              <a:rPr lang="de-DE" sz="1800" dirty="0">
                <a:solidFill>
                  <a:srgbClr val="111111"/>
                </a:solidFill>
                <a:effectLst/>
                <a:latin typeface="RnjrbpAdvTT3713a231"/>
              </a:rPr>
              <a:t> </a:t>
            </a:r>
            <a:r>
              <a:rPr lang="de-DE" sz="1800" dirty="0" err="1">
                <a:solidFill>
                  <a:srgbClr val="111111"/>
                </a:solidFill>
                <a:effectLst/>
                <a:latin typeface="RnjrbpAdvTT3713a231"/>
              </a:rPr>
              <a:t>of</a:t>
            </a:r>
            <a:r>
              <a:rPr lang="de-DE" sz="1800" dirty="0">
                <a:solidFill>
                  <a:srgbClr val="111111"/>
                </a:solidFill>
                <a:effectLst/>
                <a:latin typeface="RnjrbpAdvTT3713a231"/>
              </a:rPr>
              <a:t> </a:t>
            </a:r>
            <a:r>
              <a:rPr lang="de-DE" sz="1800" dirty="0" err="1">
                <a:solidFill>
                  <a:srgbClr val="111111"/>
                </a:solidFill>
                <a:effectLst/>
                <a:latin typeface="RnjrbpAdvTT3713a231"/>
              </a:rPr>
              <a:t>early</a:t>
            </a:r>
            <a:r>
              <a:rPr lang="de-DE" sz="1800" dirty="0">
                <a:solidFill>
                  <a:srgbClr val="111111"/>
                </a:solidFill>
                <a:effectLst/>
                <a:latin typeface="RnjrbpAdvTT3713a231"/>
              </a:rPr>
              <a:t> ITGM </a:t>
            </a:r>
            <a:r>
              <a:rPr lang="de-DE" sz="1800" dirty="0" err="1">
                <a:solidFill>
                  <a:srgbClr val="111111"/>
                </a:solidFill>
                <a:effectLst/>
                <a:latin typeface="RnjrbpAdvTT3713a231"/>
              </a:rPr>
              <a:t>recurrence</a:t>
            </a:r>
            <a:r>
              <a:rPr lang="de-DE" sz="1800" dirty="0">
                <a:solidFill>
                  <a:srgbClr val="111111"/>
                </a:solidFill>
                <a:effectLst/>
                <a:latin typeface="RnjrbpAdvTT3713a231"/>
              </a:rPr>
              <a:t>. The </a:t>
            </a:r>
            <a:r>
              <a:rPr lang="de-DE" sz="1800" dirty="0" err="1">
                <a:solidFill>
                  <a:srgbClr val="111111"/>
                </a:solidFill>
                <a:effectLst/>
                <a:latin typeface="RnjrbpAdvTT3713a231"/>
              </a:rPr>
              <a:t>long</a:t>
            </a:r>
            <a:r>
              <a:rPr lang="de-DE" sz="1800" dirty="0">
                <a:solidFill>
                  <a:srgbClr val="111111"/>
                </a:solidFill>
                <a:effectLst/>
                <a:latin typeface="RnjrbpAdvTT3713a231"/>
              </a:rPr>
              <a:t>-term </a:t>
            </a:r>
            <a:r>
              <a:rPr lang="de-DE" sz="1800" dirty="0" err="1">
                <a:solidFill>
                  <a:srgbClr val="111111"/>
                </a:solidFill>
                <a:effectLst/>
                <a:latin typeface="RnjrbpAdvTT3713a231"/>
              </a:rPr>
              <a:t>durability</a:t>
            </a:r>
            <a:r>
              <a:rPr lang="de-DE" sz="1800" dirty="0">
                <a:solidFill>
                  <a:srgbClr val="111111"/>
                </a:solidFill>
                <a:effectLst/>
                <a:latin typeface="RnjrbpAdvTT3713a231"/>
              </a:rPr>
              <a:t>, </a:t>
            </a:r>
            <a:r>
              <a:rPr lang="de-DE" sz="1800" dirty="0" err="1">
                <a:solidFill>
                  <a:srgbClr val="111111"/>
                </a:solidFill>
                <a:effectLst/>
                <a:latin typeface="RnjrbpAdvTT3713a231"/>
              </a:rPr>
              <a:t>however</a:t>
            </a:r>
            <a:r>
              <a:rPr lang="de-DE" sz="1800" dirty="0">
                <a:solidFill>
                  <a:srgbClr val="111111"/>
                </a:solidFill>
                <a:effectLst/>
                <a:latin typeface="RnjrbpAdvTT3713a231"/>
              </a:rPr>
              <a:t>, </a:t>
            </a:r>
            <a:r>
              <a:rPr lang="de-DE" sz="1800" dirty="0" err="1">
                <a:solidFill>
                  <a:srgbClr val="111111"/>
                </a:solidFill>
                <a:effectLst/>
                <a:latin typeface="RnjrbpAdvTT3713a231"/>
              </a:rPr>
              <a:t>needs</a:t>
            </a:r>
            <a:r>
              <a:rPr lang="de-DE" sz="1800" dirty="0">
                <a:solidFill>
                  <a:srgbClr val="111111"/>
                </a:solidFill>
                <a:effectLst/>
                <a:latin typeface="RnjrbpAdvTT3713a231"/>
              </a:rPr>
              <a:t> </a:t>
            </a:r>
            <a:r>
              <a:rPr lang="de-DE" sz="1800" dirty="0" err="1">
                <a:solidFill>
                  <a:srgbClr val="111111"/>
                </a:solidFill>
                <a:effectLst/>
                <a:latin typeface="RnjrbpAdvTT3713a231"/>
              </a:rPr>
              <a:t>to</a:t>
            </a:r>
            <a:r>
              <a:rPr lang="de-DE" sz="1800" dirty="0">
                <a:solidFill>
                  <a:srgbClr val="111111"/>
                </a:solidFill>
                <a:effectLst/>
                <a:latin typeface="RnjrbpAdvTT3713a231"/>
              </a:rPr>
              <a:t> </a:t>
            </a:r>
            <a:r>
              <a:rPr lang="de-DE" sz="1800" dirty="0" err="1">
                <a:solidFill>
                  <a:srgbClr val="111111"/>
                </a:solidFill>
                <a:effectLst/>
                <a:latin typeface="RnjrbpAdvTT3713a231"/>
              </a:rPr>
              <a:t>be</a:t>
            </a:r>
            <a:r>
              <a:rPr lang="de-DE" sz="1800" dirty="0">
                <a:solidFill>
                  <a:srgbClr val="111111"/>
                </a:solidFill>
                <a:effectLst/>
                <a:latin typeface="RnjrbpAdvTT3713a231"/>
              </a:rPr>
              <a:t> </a:t>
            </a:r>
            <a:r>
              <a:rPr lang="de-DE" sz="1800" dirty="0" err="1">
                <a:solidFill>
                  <a:srgbClr val="111111"/>
                </a:solidFill>
                <a:effectLst/>
                <a:latin typeface="RnjrbpAdvTT3713a231"/>
              </a:rPr>
              <a:t>further</a:t>
            </a:r>
            <a:r>
              <a:rPr lang="de-DE" sz="1800" dirty="0">
                <a:solidFill>
                  <a:srgbClr val="111111"/>
                </a:solidFill>
                <a:effectLst/>
                <a:latin typeface="RnjrbpAdvTT3713a231"/>
              </a:rPr>
              <a:t> </a:t>
            </a:r>
            <a:r>
              <a:rPr lang="de-DE" sz="1800" dirty="0" err="1">
                <a:solidFill>
                  <a:srgbClr val="111111"/>
                </a:solidFill>
                <a:effectLst/>
                <a:latin typeface="RnjrbpAdvTT3713a231"/>
              </a:rPr>
              <a:t>investigated</a:t>
            </a:r>
            <a:r>
              <a:rPr lang="de-DE" sz="1800" dirty="0">
                <a:solidFill>
                  <a:srgbClr val="111111"/>
                </a:solidFill>
                <a:effectLst/>
                <a:latin typeface="RnjrbpAdvTT3713a231"/>
              </a:rPr>
              <a:t>. </a:t>
            </a:r>
            <a:endParaRPr lang="de-DE" dirty="0"/>
          </a:p>
        </p:txBody>
      </p:sp>
      <p:pic>
        <p:nvPicPr>
          <p:cNvPr id="8" name="Immagine 4" descr="Immagine che contiene schizzo, Line art, illustrazione, arte&#10;&#10;Descrizione generata automaticamente">
            <a:extLst>
              <a:ext uri="{FF2B5EF4-FFF2-40B4-BE49-F238E27FC236}">
                <a16:creationId xmlns:a16="http://schemas.microsoft.com/office/drawing/2014/main" id="{0E8765E6-B671-4584-82E8-8111F0659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97" y="1162449"/>
            <a:ext cx="4849272" cy="30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6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330999" y="1013884"/>
            <a:ext cx="11383551" cy="680819"/>
          </a:xfrm>
        </p:spPr>
        <p:txBody>
          <a:bodyPr/>
          <a:lstStyle/>
          <a:p>
            <a:pPr marL="0" indent="0">
              <a:buNone/>
            </a:pPr>
            <a:r>
              <a:rPr lang="de-DE" sz="3733" dirty="0">
                <a:latin typeface="+mn-lt"/>
              </a:rPr>
              <a:t>SASI (</a:t>
            </a:r>
            <a:r>
              <a:rPr lang="de-DE" sz="1600" dirty="0">
                <a:latin typeface="+mn-lt"/>
              </a:rPr>
              <a:t>Single </a:t>
            </a:r>
            <a:r>
              <a:rPr lang="de-DE" sz="1600" dirty="0" err="1">
                <a:latin typeface="+mn-lt"/>
              </a:rPr>
              <a:t>Anastomosis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Sleeve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Ileal</a:t>
            </a:r>
            <a:r>
              <a:rPr lang="de-DE" sz="1600" dirty="0">
                <a:latin typeface="+mn-lt"/>
              </a:rPr>
              <a:t> </a:t>
            </a:r>
            <a:r>
              <a:rPr lang="de-DE" sz="3733" dirty="0">
                <a:latin typeface="+mn-lt"/>
              </a:rPr>
              <a:t>Bypass)</a:t>
            </a:r>
            <a:endParaRPr lang="en-US" sz="3733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A6B600F-BF00-BDDC-5E4C-704A2D42D089}"/>
              </a:ext>
            </a:extLst>
          </p:cNvPr>
          <p:cNvSpPr/>
          <p:nvPr/>
        </p:nvSpPr>
        <p:spPr>
          <a:xfrm>
            <a:off x="144966" y="111512"/>
            <a:ext cx="4694663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F8933B9-2C52-1465-56F4-E6433FAE63FB}"/>
              </a:ext>
            </a:extLst>
          </p:cNvPr>
          <p:cNvSpPr/>
          <p:nvPr/>
        </p:nvSpPr>
        <p:spPr>
          <a:xfrm>
            <a:off x="10668000" y="111512"/>
            <a:ext cx="139787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E8C8A8-82A1-3356-3B30-18CACCEFB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703"/>
            <a:ext cx="7772400" cy="30573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126523C-1D64-2440-446E-08959319D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265" y="4750036"/>
            <a:ext cx="1611086" cy="21079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E47650F-3A9B-25E0-02B7-0DA397F04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962" y="4808954"/>
            <a:ext cx="6548437" cy="185482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5F93BAE-5049-82F3-B73D-1576F508B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878" y="2349160"/>
            <a:ext cx="4928920" cy="2431324"/>
          </a:xfrm>
          <a:prstGeom prst="rect">
            <a:avLst/>
          </a:prstGeom>
        </p:spPr>
      </p:pic>
      <p:pic>
        <p:nvPicPr>
          <p:cNvPr id="9" name="Immagine 4" descr="Immagine che contiene disegno, clipart, cartone animato, illustrazione&#10;&#10;Descrizione generata automaticamente">
            <a:extLst>
              <a:ext uri="{FF2B5EF4-FFF2-40B4-BE49-F238E27FC236}">
                <a16:creationId xmlns:a16="http://schemas.microsoft.com/office/drawing/2014/main" id="{C3FB6549-1AC4-35E6-B253-95C3FBD70A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338" y="194222"/>
            <a:ext cx="2618202" cy="26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62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330999" y="1013884"/>
            <a:ext cx="11383551" cy="680819"/>
          </a:xfrm>
        </p:spPr>
        <p:txBody>
          <a:bodyPr/>
          <a:lstStyle/>
          <a:p>
            <a:pPr marL="0" indent="0">
              <a:buNone/>
            </a:pPr>
            <a:r>
              <a:rPr lang="de-DE" sz="3733" dirty="0" err="1">
                <a:latin typeface="+mn-lt"/>
              </a:rPr>
              <a:t>Sleeve</a:t>
            </a:r>
            <a:r>
              <a:rPr lang="de-DE" sz="3733" dirty="0">
                <a:latin typeface="+mn-lt"/>
              </a:rPr>
              <a:t> in OAGB</a:t>
            </a:r>
            <a:endParaRPr lang="en-US" sz="3733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A6B600F-BF00-BDDC-5E4C-704A2D42D089}"/>
              </a:ext>
            </a:extLst>
          </p:cNvPr>
          <p:cNvSpPr/>
          <p:nvPr/>
        </p:nvSpPr>
        <p:spPr>
          <a:xfrm>
            <a:off x="144966" y="111512"/>
            <a:ext cx="4694663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F8933B9-2C52-1465-56F4-E6433FAE63FB}"/>
              </a:ext>
            </a:extLst>
          </p:cNvPr>
          <p:cNvSpPr/>
          <p:nvPr/>
        </p:nvSpPr>
        <p:spPr>
          <a:xfrm>
            <a:off x="10668000" y="111512"/>
            <a:ext cx="139787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6E30BC76-0071-C719-7457-CACB7E997664}"/>
              </a:ext>
            </a:extLst>
          </p:cNvPr>
          <p:cNvSpPr/>
          <p:nvPr/>
        </p:nvSpPr>
        <p:spPr>
          <a:xfrm>
            <a:off x="144965" y="4638179"/>
            <a:ext cx="8870447" cy="6053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3AF4186-893A-CC24-6F63-836E525D71FA}"/>
              </a:ext>
            </a:extLst>
          </p:cNvPr>
          <p:cNvSpPr/>
          <p:nvPr/>
        </p:nvSpPr>
        <p:spPr>
          <a:xfrm>
            <a:off x="3321553" y="4403625"/>
            <a:ext cx="8870447" cy="6053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E19236-523B-EB9C-6F9B-067C80E5B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1513"/>
            <a:ext cx="5951034" cy="21320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45982DF-6646-69F8-04E2-531E182A7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5" y="2359788"/>
            <a:ext cx="8641848" cy="320627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72168FC-83CD-5EEB-447A-37AAAB9BFC13}"/>
              </a:ext>
            </a:extLst>
          </p:cNvPr>
          <p:cNvSpPr txBox="1"/>
          <p:nvPr/>
        </p:nvSpPr>
        <p:spPr>
          <a:xfrm>
            <a:off x="-18842" y="5657671"/>
            <a:ext cx="12065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STIX" pitchFamily="2" charset="2"/>
              </a:rPr>
              <a:t>After </a:t>
            </a:r>
            <a:r>
              <a:rPr lang="de-DE" sz="1800" dirty="0" err="1">
                <a:effectLst/>
                <a:latin typeface="STIX" pitchFamily="2" charset="2"/>
              </a:rPr>
              <a:t>conversion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to</a:t>
            </a:r>
            <a:r>
              <a:rPr lang="de-DE" sz="1800" dirty="0">
                <a:effectLst/>
                <a:latin typeface="STIX" pitchFamily="2" charset="2"/>
              </a:rPr>
              <a:t> OAGB, </a:t>
            </a:r>
            <a:r>
              <a:rPr lang="de-DE" sz="1800" dirty="0" err="1">
                <a:effectLst/>
                <a:latin typeface="STIX" pitchFamily="2" charset="2"/>
              </a:rPr>
              <a:t>remission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from</a:t>
            </a:r>
            <a:r>
              <a:rPr lang="de-DE" sz="1800" dirty="0">
                <a:effectLst/>
                <a:latin typeface="STIX" pitchFamily="2" charset="2"/>
              </a:rPr>
              <a:t> GERD was </a:t>
            </a:r>
            <a:r>
              <a:rPr lang="de-DE" sz="1800" b="1" dirty="0">
                <a:effectLst/>
                <a:latin typeface="STIX" pitchFamily="2" charset="2"/>
              </a:rPr>
              <a:t>68.6% (81/118)</a:t>
            </a:r>
            <a:r>
              <a:rPr lang="de-DE" sz="1800" dirty="0">
                <a:effectLst/>
                <a:latin typeface="STIX" pitchFamily="2" charset="2"/>
              </a:rPr>
              <a:t>, and </a:t>
            </a:r>
            <a:r>
              <a:rPr lang="de-DE" sz="1800" dirty="0" err="1">
                <a:effectLst/>
                <a:latin typeface="STIX" pitchFamily="2" charset="2"/>
              </a:rPr>
              <a:t>it</a:t>
            </a:r>
            <a:r>
              <a:rPr lang="de-DE" sz="1800" dirty="0">
                <a:effectLst/>
                <a:latin typeface="STIX" pitchFamily="2" charset="2"/>
              </a:rPr>
              <a:t> was </a:t>
            </a:r>
            <a:r>
              <a:rPr lang="de-DE" sz="1800" b="1" dirty="0">
                <a:effectLst/>
                <a:latin typeface="STIX" pitchFamily="2" charset="2"/>
              </a:rPr>
              <a:t>80.6% (150/186) </a:t>
            </a:r>
            <a:r>
              <a:rPr lang="de-DE" sz="1800" dirty="0">
                <a:effectLst/>
                <a:latin typeface="STIX" pitchFamily="2" charset="2"/>
              </a:rPr>
              <a:t>after </a:t>
            </a:r>
            <a:r>
              <a:rPr lang="de-DE" sz="1800" dirty="0" err="1">
                <a:effectLst/>
                <a:latin typeface="STIX" pitchFamily="2" charset="2"/>
              </a:rPr>
              <a:t>conversion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to</a:t>
            </a:r>
            <a:r>
              <a:rPr lang="de-DE" sz="1800" dirty="0">
                <a:effectLst/>
                <a:latin typeface="STIX" pitchFamily="2" charset="2"/>
              </a:rPr>
              <a:t> RYGB </a:t>
            </a:r>
            <a:r>
              <a:rPr lang="de-DE" sz="1800" dirty="0" err="1">
                <a:effectLst/>
                <a:latin typeface="STIX" pitchFamily="2" charset="2"/>
              </a:rPr>
              <a:t>with</a:t>
            </a:r>
            <a:r>
              <a:rPr lang="de-DE" sz="1800" dirty="0">
                <a:effectLst/>
                <a:latin typeface="STIX" pitchFamily="2" charset="2"/>
              </a:rPr>
              <a:t> a RD = 0.10 (95% CI −0.04, 0.24), </a:t>
            </a:r>
            <a:r>
              <a:rPr lang="de-DE" sz="1800" dirty="0" err="1">
                <a:effectLst/>
                <a:latin typeface="STIX" pitchFamily="2" charset="2"/>
              </a:rPr>
              <a:t>no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statistical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significance</a:t>
            </a:r>
            <a:r>
              <a:rPr lang="de-DE" sz="1800" dirty="0">
                <a:effectLst/>
                <a:latin typeface="STIX" pitchFamily="2" charset="2"/>
              </a:rPr>
              <a:t> (</a:t>
            </a:r>
            <a:r>
              <a:rPr lang="de-DE" sz="1800" i="1" dirty="0">
                <a:effectLst/>
                <a:latin typeface="STIX" pitchFamily="2" charset="2"/>
              </a:rPr>
              <a:t>p </a:t>
            </a:r>
            <a:r>
              <a:rPr lang="de-DE" sz="1800" dirty="0">
                <a:effectLst/>
                <a:latin typeface="STIX" pitchFamily="2" charset="2"/>
              </a:rPr>
              <a:t>= 0.19), and </a:t>
            </a:r>
            <a:r>
              <a:rPr lang="de-DE" sz="1800" b="1" dirty="0">
                <a:effectLst/>
                <a:latin typeface="STIX" pitchFamily="2" charset="2"/>
              </a:rPr>
              <a:t>high </a:t>
            </a:r>
            <a:r>
              <a:rPr lang="de-DE" sz="1800" b="1" dirty="0" err="1">
                <a:effectLst/>
                <a:latin typeface="STIX" pitchFamily="2" charset="2"/>
              </a:rPr>
              <a:t>heterogeneity</a:t>
            </a:r>
            <a:r>
              <a:rPr lang="de-DE" sz="1800" b="1" dirty="0">
                <a:effectLst/>
                <a:latin typeface="STIX" pitchFamily="2" charset="2"/>
              </a:rPr>
              <a:t> (</a:t>
            </a:r>
            <a:r>
              <a:rPr lang="de-DE" sz="1800" b="1" i="1" dirty="0">
                <a:effectLst/>
                <a:latin typeface="STIX" pitchFamily="2" charset="2"/>
              </a:rPr>
              <a:t>I</a:t>
            </a:r>
            <a:r>
              <a:rPr lang="de-DE" sz="800" b="1" dirty="0">
                <a:effectLst/>
                <a:latin typeface="STIX" pitchFamily="2" charset="2"/>
              </a:rPr>
              <a:t>2</a:t>
            </a:r>
            <a:r>
              <a:rPr lang="de-DE" sz="1800" b="1" dirty="0">
                <a:effectLst/>
                <a:latin typeface="STIX" pitchFamily="2" charset="2"/>
              </a:rPr>
              <a:t>= 96%). </a:t>
            </a:r>
          </a:p>
          <a:p>
            <a:r>
              <a:rPr lang="de-DE" sz="1800" dirty="0">
                <a:effectLst/>
                <a:latin typeface="STIX" pitchFamily="2" charset="2"/>
              </a:rPr>
              <a:t>De </a:t>
            </a:r>
            <a:r>
              <a:rPr lang="de-DE" sz="1800" dirty="0" err="1">
                <a:effectLst/>
                <a:latin typeface="STIX" pitchFamily="2" charset="2"/>
              </a:rPr>
              <a:t>novo</a:t>
            </a:r>
            <a:r>
              <a:rPr lang="de-DE" sz="1800" dirty="0">
                <a:effectLst/>
                <a:latin typeface="STIX" pitchFamily="2" charset="2"/>
              </a:rPr>
              <a:t> GERD was </a:t>
            </a:r>
            <a:r>
              <a:rPr lang="de-DE" sz="1800" b="1" dirty="0">
                <a:effectLst/>
                <a:latin typeface="STIX" pitchFamily="2" charset="2"/>
              </a:rPr>
              <a:t>6.3% (16/255) after </a:t>
            </a:r>
            <a:r>
              <a:rPr lang="de-DE" sz="1800" b="1" dirty="0" err="1">
                <a:effectLst/>
                <a:latin typeface="STIX" pitchFamily="2" charset="2"/>
              </a:rPr>
              <a:t>conversional</a:t>
            </a:r>
            <a:r>
              <a:rPr lang="de-DE" sz="1800" b="1" dirty="0">
                <a:effectLst/>
                <a:latin typeface="STIX" pitchFamily="2" charset="2"/>
              </a:rPr>
              <a:t> OAGB</a:t>
            </a:r>
            <a:r>
              <a:rPr lang="de-DE" sz="1800" dirty="0">
                <a:effectLst/>
                <a:latin typeface="STIX" pitchFamily="2" charset="2"/>
              </a:rPr>
              <a:t>, and </a:t>
            </a:r>
            <a:r>
              <a:rPr lang="de-DE" sz="1800" dirty="0" err="1">
                <a:effectLst/>
                <a:latin typeface="STIX" pitchFamily="2" charset="2"/>
              </a:rPr>
              <a:t>it</a:t>
            </a:r>
            <a:r>
              <a:rPr lang="de-DE" sz="1800" dirty="0">
                <a:effectLst/>
                <a:latin typeface="STIX" pitchFamily="2" charset="2"/>
              </a:rPr>
              <a:t> was </a:t>
            </a:r>
            <a:r>
              <a:rPr lang="de-DE" sz="1800" b="1" dirty="0">
                <a:effectLst/>
                <a:latin typeface="STIX" pitchFamily="2" charset="2"/>
              </a:rPr>
              <a:t>0.5% (1/180) after </a:t>
            </a:r>
            <a:r>
              <a:rPr lang="de-DE" sz="1800" b="1" dirty="0" err="1">
                <a:effectLst/>
                <a:latin typeface="STIX" pitchFamily="2" charset="2"/>
              </a:rPr>
              <a:t>conversion</a:t>
            </a:r>
            <a:r>
              <a:rPr lang="de-DE" sz="1800" b="1" dirty="0">
                <a:effectLst/>
                <a:latin typeface="STIX" pitchFamily="2" charset="2"/>
              </a:rPr>
              <a:t> </a:t>
            </a:r>
            <a:r>
              <a:rPr lang="de-DE" sz="1800" b="1" dirty="0" err="1">
                <a:effectLst/>
                <a:latin typeface="STIX" pitchFamily="2" charset="2"/>
              </a:rPr>
              <a:t>to</a:t>
            </a:r>
            <a:r>
              <a:rPr lang="de-DE" sz="1800" b="1" dirty="0">
                <a:effectLst/>
                <a:latin typeface="STIX" pitchFamily="2" charset="2"/>
              </a:rPr>
              <a:t> RYGB </a:t>
            </a:r>
            <a:r>
              <a:rPr lang="de-DE" sz="1800" dirty="0" err="1">
                <a:effectLst/>
                <a:latin typeface="STIX" pitchFamily="2" charset="2"/>
              </a:rPr>
              <a:t>with</a:t>
            </a:r>
            <a:r>
              <a:rPr lang="de-DE" sz="1800" dirty="0">
                <a:effectLst/>
                <a:latin typeface="STIX" pitchFamily="2" charset="2"/>
              </a:rPr>
              <a:t> a RD = −0.23 (95% CI −0.57, 0.11), </a:t>
            </a:r>
            <a:r>
              <a:rPr lang="de-DE" sz="1800" dirty="0" err="1">
                <a:effectLst/>
                <a:latin typeface="STIX" pitchFamily="2" charset="2"/>
              </a:rPr>
              <a:t>no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statistical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significance</a:t>
            </a:r>
            <a:r>
              <a:rPr lang="de-DE" sz="1800" dirty="0">
                <a:effectLst/>
                <a:latin typeface="STIX" pitchFamily="2" charset="2"/>
              </a:rPr>
              <a:t> (</a:t>
            </a:r>
            <a:r>
              <a:rPr lang="de-DE" sz="1800" i="1" dirty="0">
                <a:effectLst/>
                <a:latin typeface="STIX" pitchFamily="2" charset="2"/>
              </a:rPr>
              <a:t>p </a:t>
            </a:r>
            <a:r>
              <a:rPr lang="de-DE" sz="1800" dirty="0">
                <a:effectLst/>
                <a:latin typeface="STIX" pitchFamily="2" charset="2"/>
              </a:rPr>
              <a:t>= 0.16), and high </a:t>
            </a:r>
            <a:r>
              <a:rPr lang="de-DE" sz="1800" dirty="0" err="1">
                <a:effectLst/>
                <a:latin typeface="STIX" pitchFamily="2" charset="2"/>
              </a:rPr>
              <a:t>heterogeneity</a:t>
            </a:r>
            <a:r>
              <a:rPr lang="de-DE" sz="1800" dirty="0">
                <a:effectLst/>
                <a:latin typeface="STIX" pitchFamily="2" charset="2"/>
              </a:rPr>
              <a:t> (</a:t>
            </a:r>
            <a:r>
              <a:rPr lang="de-DE" sz="1800" i="1" dirty="0">
                <a:effectLst/>
                <a:latin typeface="STIX" pitchFamily="2" charset="2"/>
              </a:rPr>
              <a:t>I</a:t>
            </a:r>
            <a:r>
              <a:rPr lang="de-DE" sz="800" dirty="0">
                <a:effectLst/>
                <a:latin typeface="STIX" pitchFamily="2" charset="2"/>
              </a:rPr>
              <a:t>2</a:t>
            </a:r>
            <a:r>
              <a:rPr lang="de-DE" sz="1800" dirty="0">
                <a:effectLst/>
                <a:latin typeface="STIX" pitchFamily="2" charset="2"/>
              </a:rPr>
              <a:t>= 92%). </a:t>
            </a:r>
            <a:endParaRPr lang="de-DE" dirty="0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0D1D28A7-BB0E-C1A0-0D62-482476BF394D}"/>
              </a:ext>
            </a:extLst>
          </p:cNvPr>
          <p:cNvSpPr/>
          <p:nvPr/>
        </p:nvSpPr>
        <p:spPr>
          <a:xfrm>
            <a:off x="7572375" y="2657759"/>
            <a:ext cx="800100" cy="27572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5F4F67A-965D-E039-2002-ECF584F775B7}"/>
              </a:ext>
            </a:extLst>
          </p:cNvPr>
          <p:cNvSpPr txBox="1"/>
          <p:nvPr/>
        </p:nvSpPr>
        <p:spPr>
          <a:xfrm>
            <a:off x="1216699" y="1772306"/>
            <a:ext cx="3915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In </a:t>
            </a:r>
            <a:r>
              <a:rPr lang="de-DE" sz="2000" b="1" dirty="0" err="1">
                <a:solidFill>
                  <a:srgbClr val="C00000"/>
                </a:solidFill>
              </a:rPr>
              <a:t>weight</a:t>
            </a:r>
            <a:r>
              <a:rPr lang="de-DE" sz="2000" b="1" dirty="0">
                <a:solidFill>
                  <a:srgbClr val="C00000"/>
                </a:solidFill>
              </a:rPr>
              <a:t> </a:t>
            </a:r>
            <a:r>
              <a:rPr lang="de-DE" sz="2000" b="1" dirty="0" err="1">
                <a:solidFill>
                  <a:srgbClr val="C00000"/>
                </a:solidFill>
              </a:rPr>
              <a:t>regain</a:t>
            </a:r>
            <a:r>
              <a:rPr lang="de-DE" sz="2000" b="1" dirty="0">
                <a:solidFill>
                  <a:srgbClr val="C00000"/>
                </a:solidFill>
              </a:rPr>
              <a:t> – </a:t>
            </a:r>
            <a:r>
              <a:rPr lang="de-DE" sz="2000" b="1" dirty="0" err="1">
                <a:solidFill>
                  <a:srgbClr val="C00000"/>
                </a:solidFill>
              </a:rPr>
              <a:t>convert</a:t>
            </a:r>
            <a:r>
              <a:rPr lang="de-DE" sz="2000" b="1" dirty="0">
                <a:solidFill>
                  <a:srgbClr val="C00000"/>
                </a:solidFill>
              </a:rPr>
              <a:t> </a:t>
            </a:r>
            <a:r>
              <a:rPr lang="de-DE" sz="2000" b="1" dirty="0" err="1">
                <a:solidFill>
                  <a:srgbClr val="C00000"/>
                </a:solidFill>
              </a:rPr>
              <a:t>to</a:t>
            </a:r>
            <a:r>
              <a:rPr lang="de-DE" sz="2000" b="1" dirty="0">
                <a:solidFill>
                  <a:srgbClr val="C00000"/>
                </a:solidFill>
              </a:rPr>
              <a:t> OAGB</a:t>
            </a:r>
          </a:p>
          <a:p>
            <a:r>
              <a:rPr lang="de-DE" sz="2000" b="1" dirty="0">
                <a:solidFill>
                  <a:srgbClr val="C00000"/>
                </a:solidFill>
              </a:rPr>
              <a:t>In GERD – </a:t>
            </a:r>
            <a:r>
              <a:rPr lang="de-DE" sz="2000" b="1" dirty="0" err="1">
                <a:solidFill>
                  <a:srgbClr val="C00000"/>
                </a:solidFill>
              </a:rPr>
              <a:t>convert</a:t>
            </a:r>
            <a:r>
              <a:rPr lang="de-DE" sz="2000" b="1" dirty="0">
                <a:solidFill>
                  <a:srgbClr val="C00000"/>
                </a:solidFill>
              </a:rPr>
              <a:t> </a:t>
            </a:r>
            <a:r>
              <a:rPr lang="de-DE" sz="2000" b="1" dirty="0" err="1">
                <a:solidFill>
                  <a:srgbClr val="C00000"/>
                </a:solidFill>
              </a:rPr>
              <a:t>to</a:t>
            </a:r>
            <a:r>
              <a:rPr lang="de-DE" sz="2000" b="1" dirty="0">
                <a:solidFill>
                  <a:srgbClr val="C00000"/>
                </a:solidFill>
              </a:rPr>
              <a:t> RYGB</a:t>
            </a:r>
          </a:p>
        </p:txBody>
      </p:sp>
    </p:spTree>
    <p:extLst>
      <p:ext uri="{BB962C8B-B14F-4D97-AF65-F5344CB8AC3E}">
        <p14:creationId xmlns:p14="http://schemas.microsoft.com/office/powerpoint/2010/main" val="3991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832C8E-BFD6-D96C-E958-0FAB4066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F8DC5E-2319-60A6-26B7-BED75A5F6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49" y="2284047"/>
            <a:ext cx="10641902" cy="3760891"/>
          </a:xfrm>
        </p:spPr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Conversion to Roux-</a:t>
            </a:r>
            <a:r>
              <a:rPr lang="en-US" sz="28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en</a:t>
            </a:r>
            <a:r>
              <a:rPr lang="en-US" sz="2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Y Gastric Bypass is the only evidence-based revisional bariatric procedure in GERD after SG and AGB</a:t>
            </a:r>
          </a:p>
          <a:p>
            <a:r>
              <a:rPr lang="en-US" sz="2800" b="1" dirty="0">
                <a:solidFill>
                  <a:srgbClr val="0D0D0D"/>
                </a:solidFill>
                <a:highlight>
                  <a:srgbClr val="FFFFFF"/>
                </a:highlight>
              </a:rPr>
              <a:t>Other techniques as: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D0D0D"/>
                </a:solidFill>
                <a:highlight>
                  <a:srgbClr val="FFFFFF"/>
                </a:highlight>
              </a:rPr>
              <a:t>Re-Sleeve, hiatal hernia repair, gastropexy, </a:t>
            </a:r>
            <a:r>
              <a:rPr lang="en-US" sz="2800" b="1" dirty="0" err="1">
                <a:solidFill>
                  <a:srgbClr val="0D0D0D"/>
                </a:solidFill>
                <a:highlight>
                  <a:srgbClr val="FFFFFF"/>
                </a:highlight>
              </a:rPr>
              <a:t>Lig</a:t>
            </a:r>
            <a:r>
              <a:rPr lang="en-US" sz="2800" b="1" dirty="0">
                <a:solidFill>
                  <a:srgbClr val="0D0D0D"/>
                </a:solidFill>
                <a:highlight>
                  <a:srgbClr val="FFFFFF"/>
                </a:highlight>
              </a:rPr>
              <a:t>. teres hepatis Augmentation, Magnetic Sphincter Augmentation, SASI …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D0D0D"/>
                </a:solidFill>
                <a:highlight>
                  <a:srgbClr val="FFFFFF"/>
                </a:highlight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0D0D0D"/>
                </a:solidFill>
                <a:highlight>
                  <a:srgbClr val="FFFFFF"/>
                </a:highlight>
              </a:rPr>
              <a:t>are still </a:t>
            </a:r>
            <a:r>
              <a:rPr lang="en-US" sz="2800" b="1" u="sng" dirty="0">
                <a:solidFill>
                  <a:srgbClr val="0D0D0D"/>
                </a:solidFill>
                <a:highlight>
                  <a:srgbClr val="FFFFFF"/>
                </a:highlight>
              </a:rPr>
              <a:t>investigative procedures</a:t>
            </a:r>
          </a:p>
          <a:p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it-IT" dirty="0">
              <a:solidFill>
                <a:srgbClr val="0D0D0D"/>
              </a:solidFill>
              <a:highlight>
                <a:srgbClr val="FFFFFF"/>
              </a:highlight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516513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7752" y="853114"/>
            <a:ext cx="2213517" cy="1020242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E555A9A-0BB7-7739-4EB5-6E0EC385E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122" y="2518835"/>
            <a:ext cx="3034957" cy="425337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0424C64-AA31-F3D8-B11B-F63611B93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437" y="4285066"/>
            <a:ext cx="918651" cy="9186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680DE10-8FC1-1ED3-5E73-810F66F76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173" y="5269460"/>
            <a:ext cx="527393" cy="52739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B925EB2-DFE4-2EE3-458C-76EFAE39671E}"/>
              </a:ext>
            </a:extLst>
          </p:cNvPr>
          <p:cNvSpPr/>
          <p:nvPr/>
        </p:nvSpPr>
        <p:spPr>
          <a:xfrm>
            <a:off x="6270859" y="5457945"/>
            <a:ext cx="181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Sonja Chiappetta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8AC341D-8566-56E8-A13F-2AB5DA5208EF}"/>
              </a:ext>
            </a:extLst>
          </p:cNvPr>
          <p:cNvSpPr/>
          <p:nvPr/>
        </p:nvSpPr>
        <p:spPr>
          <a:xfrm>
            <a:off x="6067566" y="4555783"/>
            <a:ext cx="2732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chiappetta.obesity.intouch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1F23496-3412-1DC6-3075-7658A5D5B0EE}"/>
              </a:ext>
            </a:extLst>
          </p:cNvPr>
          <p:cNvSpPr txBox="1"/>
          <p:nvPr/>
        </p:nvSpPr>
        <p:spPr>
          <a:xfrm>
            <a:off x="6143924" y="3595710"/>
            <a:ext cx="269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002060"/>
                </a:solidFill>
              </a:rPr>
              <a:t>drschiappetta@gmail.com</a:t>
            </a:r>
            <a:endParaRPr lang="de-DE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Email, Open Mail Icon Grafica di hr-gold · Creative Fabrica">
            <a:extLst>
              <a:ext uri="{FF2B5EF4-FFF2-40B4-BE49-F238E27FC236}">
                <a16:creationId xmlns:a16="http://schemas.microsoft.com/office/drawing/2014/main" id="{10FF7254-C77F-2AB1-BCC2-F9B4C90D3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73" y="3512101"/>
            <a:ext cx="1018251" cy="6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4E9E4FD-9A6E-8E80-05F2-7A7A4DC4385E}"/>
              </a:ext>
            </a:extLst>
          </p:cNvPr>
          <p:cNvSpPr/>
          <p:nvPr/>
        </p:nvSpPr>
        <p:spPr>
          <a:xfrm>
            <a:off x="6270858" y="6286738"/>
            <a:ext cx="213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-apple-system"/>
              </a:rPr>
              <a:t>PD Sonja Chiappetta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3383574-81B4-61B9-4172-29E3838B4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893" y="6091643"/>
            <a:ext cx="614782" cy="6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8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330999" y="1013884"/>
            <a:ext cx="11383551" cy="680819"/>
          </a:xfrm>
        </p:spPr>
        <p:txBody>
          <a:bodyPr/>
          <a:lstStyle/>
          <a:p>
            <a:pPr marL="0" indent="0">
              <a:buNone/>
            </a:pPr>
            <a:r>
              <a:rPr lang="cs-CZ" sz="3733" dirty="0" err="1">
                <a:latin typeface="+mn-lt"/>
              </a:rPr>
              <a:t>Conflict</a:t>
            </a:r>
            <a:r>
              <a:rPr lang="cs-CZ" sz="3733" dirty="0">
                <a:latin typeface="+mn-lt"/>
              </a:rPr>
              <a:t> </a:t>
            </a:r>
            <a:r>
              <a:rPr lang="cs-CZ" sz="3733" dirty="0" err="1">
                <a:latin typeface="+mn-lt"/>
              </a:rPr>
              <a:t>of</a:t>
            </a:r>
            <a:r>
              <a:rPr lang="cs-CZ" sz="3733" dirty="0">
                <a:latin typeface="+mn-lt"/>
              </a:rPr>
              <a:t> </a:t>
            </a:r>
            <a:r>
              <a:rPr lang="cs-CZ" sz="3733" dirty="0" err="1">
                <a:latin typeface="+mn-lt"/>
              </a:rPr>
              <a:t>interest</a:t>
            </a:r>
            <a:r>
              <a:rPr lang="cs-CZ" sz="3733" dirty="0">
                <a:latin typeface="+mn-lt"/>
              </a:rPr>
              <a:t> </a:t>
            </a:r>
            <a:r>
              <a:rPr lang="cs-CZ" sz="3733" dirty="0" err="1">
                <a:latin typeface="+mn-lt"/>
              </a:rPr>
              <a:t>disclosure</a:t>
            </a:r>
            <a:r>
              <a:rPr lang="cs-CZ" sz="3733" dirty="0">
                <a:latin typeface="+mn-lt"/>
              </a:rPr>
              <a:t> (COI)</a:t>
            </a:r>
            <a:endParaRPr lang="en-US" sz="3733" dirty="0">
              <a:latin typeface="+mn-lt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I have the following potential conflict of interest to report</a:t>
            </a:r>
          </a:p>
          <a:p>
            <a:endParaRPr lang="cs-CZ" sz="2400" dirty="0">
              <a:latin typeface="+mj-lt"/>
            </a:endParaRPr>
          </a:p>
          <a:p>
            <a:pPr marL="624402" lvl="1" indent="-38099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Receipt of honoraria or consultation fees:</a:t>
            </a:r>
          </a:p>
          <a:p>
            <a:pPr lvl="1" indent="0">
              <a:buNone/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r>
              <a:rPr lang="de-DE" sz="2400" dirty="0">
                <a:latin typeface="+mj-lt"/>
              </a:rPr>
              <a:t>	</a:t>
            </a:r>
            <a:r>
              <a:rPr lang="de-DE" sz="2400" b="0" dirty="0">
                <a:latin typeface="+mj-lt"/>
              </a:rPr>
              <a:t>Johnson &amp; Johnson </a:t>
            </a:r>
            <a:r>
              <a:rPr lang="de-DE" sz="2400" b="0" dirty="0" err="1">
                <a:latin typeface="+mj-lt"/>
              </a:rPr>
              <a:t>America</a:t>
            </a:r>
            <a:r>
              <a:rPr lang="de-DE" sz="2400" b="0" dirty="0">
                <a:latin typeface="+mj-lt"/>
              </a:rPr>
              <a:t> (2021, 2024)</a:t>
            </a:r>
          </a:p>
          <a:p>
            <a:endParaRPr lang="de-DE" sz="2400" b="0" dirty="0">
              <a:latin typeface="+mj-lt"/>
            </a:endParaRPr>
          </a:p>
          <a:p>
            <a:r>
              <a:rPr lang="de-DE" sz="2400" b="0" dirty="0">
                <a:latin typeface="+mj-lt"/>
              </a:rPr>
              <a:t>	Novo </a:t>
            </a:r>
            <a:r>
              <a:rPr lang="de-DE" sz="2400" b="0" dirty="0" err="1">
                <a:latin typeface="+mj-lt"/>
              </a:rPr>
              <a:t>Nordisc</a:t>
            </a:r>
            <a:r>
              <a:rPr lang="de-DE" sz="2400" b="0" dirty="0">
                <a:latin typeface="+mj-lt"/>
              </a:rPr>
              <a:t> (2021)</a:t>
            </a:r>
          </a:p>
          <a:p>
            <a:endParaRPr lang="de-DE" sz="2400" b="0" dirty="0">
              <a:latin typeface="+mj-lt"/>
            </a:endParaRPr>
          </a:p>
          <a:p>
            <a:r>
              <a:rPr lang="de-DE" sz="2400" b="0" dirty="0">
                <a:latin typeface="+mj-lt"/>
              </a:rPr>
              <a:t>	Genesis Medtech (USA) (2023)</a:t>
            </a:r>
          </a:p>
          <a:p>
            <a:pPr lvl="1" indent="0">
              <a:buNone/>
            </a:pPr>
            <a:endParaRPr lang="cs-CZ" sz="1867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A6B600F-BF00-BDDC-5E4C-704A2D42D089}"/>
              </a:ext>
            </a:extLst>
          </p:cNvPr>
          <p:cNvSpPr/>
          <p:nvPr/>
        </p:nvSpPr>
        <p:spPr>
          <a:xfrm>
            <a:off x="144966" y="111512"/>
            <a:ext cx="4694663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75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CB14-F304-6A53-D528-FBD34294C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712058-691D-578D-B6FC-33B802F159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9127" y="886608"/>
            <a:ext cx="11383551" cy="6808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Case mix disclosure</a:t>
            </a:r>
          </a:p>
        </p:txBody>
      </p:sp>
      <p:graphicFrame>
        <p:nvGraphicFramePr>
          <p:cNvPr id="9" name="Content Placeholder 11">
            <a:extLst>
              <a:ext uri="{FF2B5EF4-FFF2-40B4-BE49-F238E27FC236}">
                <a16:creationId xmlns:a16="http://schemas.microsoft.com/office/drawing/2014/main" id="{A0CB853D-5CA0-AD17-B29E-5A05FC961C87}"/>
              </a:ext>
            </a:extLst>
          </p:cNvPr>
          <p:cNvGraphicFramePr>
            <a:graphicFrameLocks/>
          </p:cNvGraphicFramePr>
          <p:nvPr/>
        </p:nvGraphicFramePr>
        <p:xfrm>
          <a:off x="654050" y="1639996"/>
          <a:ext cx="11112647" cy="487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6616C888-72B8-BDA4-E42F-2A716680D5A3}"/>
              </a:ext>
            </a:extLst>
          </p:cNvPr>
          <p:cNvSpPr/>
          <p:nvPr/>
        </p:nvSpPr>
        <p:spPr>
          <a:xfrm>
            <a:off x="144966" y="111512"/>
            <a:ext cx="4694663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40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330999" y="1013884"/>
            <a:ext cx="11383551" cy="680819"/>
          </a:xfrm>
        </p:spPr>
        <p:txBody>
          <a:bodyPr/>
          <a:lstStyle/>
          <a:p>
            <a:pPr marL="0" indent="0">
              <a:buNone/>
            </a:pPr>
            <a:r>
              <a:rPr lang="de-DE" sz="3733" dirty="0">
                <a:latin typeface="+mn-lt"/>
              </a:rPr>
              <a:t>Postoperative GERD</a:t>
            </a:r>
            <a:endParaRPr lang="en-US" sz="3733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A6B600F-BF00-BDDC-5E4C-704A2D42D089}"/>
              </a:ext>
            </a:extLst>
          </p:cNvPr>
          <p:cNvSpPr/>
          <p:nvPr/>
        </p:nvSpPr>
        <p:spPr>
          <a:xfrm>
            <a:off x="144966" y="111512"/>
            <a:ext cx="4694663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F8933B9-2C52-1465-56F4-E6433FAE63FB}"/>
              </a:ext>
            </a:extLst>
          </p:cNvPr>
          <p:cNvSpPr/>
          <p:nvPr/>
        </p:nvSpPr>
        <p:spPr>
          <a:xfrm>
            <a:off x="10668000" y="111512"/>
            <a:ext cx="139787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8AB0F4-70E4-9C28-6FE9-8B45EAE2A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60" y="285328"/>
            <a:ext cx="6165613" cy="2664966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419D699-76CA-7DC0-F1E6-29012DB4E6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23"/>
          <a:stretch/>
        </p:blipFill>
        <p:spPr>
          <a:xfrm>
            <a:off x="6638479" y="2173409"/>
            <a:ext cx="5513421" cy="432620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AB15AD4-3BD0-CA41-C6FF-6705A585BF34}"/>
              </a:ext>
            </a:extLst>
          </p:cNvPr>
          <p:cNvSpPr txBox="1"/>
          <p:nvPr/>
        </p:nvSpPr>
        <p:spPr>
          <a:xfrm>
            <a:off x="322855" y="3429000"/>
            <a:ext cx="63557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 err="1">
                <a:effectLst/>
                <a:latin typeface="STIX" pitchFamily="2" charset="2"/>
              </a:rPr>
              <a:t>articles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published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by</a:t>
            </a:r>
            <a:r>
              <a:rPr lang="de-DE" sz="1800" dirty="0">
                <a:effectLst/>
                <a:latin typeface="STIX" pitchFamily="2" charset="2"/>
              </a:rPr>
              <a:t> April 1, 2021</a:t>
            </a:r>
          </a:p>
          <a:p>
            <a:endParaRPr lang="de-DE" dirty="0">
              <a:latin typeface="STIX" pitchFamily="2" charset="2"/>
            </a:endParaRPr>
          </a:p>
          <a:p>
            <a:r>
              <a:rPr lang="de-DE" sz="1800" dirty="0">
                <a:effectLst/>
                <a:latin typeface="STIX" pitchFamily="2" charset="2"/>
              </a:rPr>
              <a:t>“</a:t>
            </a:r>
            <a:r>
              <a:rPr lang="de-DE" sz="1800" dirty="0" err="1">
                <a:effectLst/>
                <a:latin typeface="STIX" pitchFamily="2" charset="2"/>
              </a:rPr>
              <a:t>revisional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bariatric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surgery</a:t>
            </a:r>
            <a:r>
              <a:rPr lang="de-DE" sz="1800" dirty="0">
                <a:effectLst/>
                <a:latin typeface="STIX" pitchFamily="2" charset="2"/>
              </a:rPr>
              <a:t>,” “RBS,” “</a:t>
            </a:r>
            <a:r>
              <a:rPr lang="de-DE" sz="1800" dirty="0" err="1">
                <a:effectLst/>
                <a:latin typeface="STIX" pitchFamily="2" charset="2"/>
              </a:rPr>
              <a:t>conversion</a:t>
            </a:r>
            <a:r>
              <a:rPr lang="de-DE" sz="1800" dirty="0">
                <a:effectLst/>
                <a:latin typeface="STIX" pitchFamily="2" charset="2"/>
              </a:rPr>
              <a:t>,” “</a:t>
            </a:r>
            <a:r>
              <a:rPr lang="de-DE" sz="1800" dirty="0" err="1">
                <a:effectLst/>
                <a:latin typeface="STIX" pitchFamily="2" charset="2"/>
              </a:rPr>
              <a:t>gastric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banding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revision</a:t>
            </a:r>
            <a:r>
              <a:rPr lang="de-DE" sz="1800" dirty="0">
                <a:effectLst/>
                <a:latin typeface="STIX" pitchFamily="2" charset="2"/>
              </a:rPr>
              <a:t>,” “</a:t>
            </a:r>
            <a:r>
              <a:rPr lang="de-DE" sz="1800" dirty="0" err="1">
                <a:effectLst/>
                <a:latin typeface="STIX" pitchFamily="2" charset="2"/>
              </a:rPr>
              <a:t>sleeve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gastrectomy</a:t>
            </a:r>
            <a:r>
              <a:rPr lang="de-DE" dirty="0">
                <a:latin typeface="STIX" pitchFamily="2" charset="2"/>
              </a:rPr>
              <a:t>, </a:t>
            </a:r>
            <a:r>
              <a:rPr lang="de-DE" sz="1800" dirty="0" err="1">
                <a:effectLst/>
                <a:latin typeface="STIX" pitchFamily="2" charset="2"/>
              </a:rPr>
              <a:t>revision</a:t>
            </a:r>
            <a:r>
              <a:rPr lang="de-DE" sz="1800" dirty="0">
                <a:effectLst/>
                <a:latin typeface="STIX" pitchFamily="2" charset="2"/>
              </a:rPr>
              <a:t>,” “</a:t>
            </a:r>
            <a:r>
              <a:rPr lang="de-DE" sz="1800" dirty="0" err="1">
                <a:effectLst/>
                <a:latin typeface="STIX" pitchFamily="2" charset="2"/>
              </a:rPr>
              <a:t>gastric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bypass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revision</a:t>
            </a:r>
            <a:r>
              <a:rPr lang="de-DE" sz="1800" dirty="0">
                <a:effectLst/>
                <a:latin typeface="STIX" pitchFamily="2" charset="2"/>
              </a:rPr>
              <a:t>,” “GERD,” “gas- </a:t>
            </a:r>
            <a:r>
              <a:rPr lang="de-DE" sz="1800" dirty="0" err="1">
                <a:effectLst/>
                <a:latin typeface="STIX" pitchFamily="2" charset="2"/>
              </a:rPr>
              <a:t>troesophageal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reflux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disease</a:t>
            </a:r>
            <a:r>
              <a:rPr lang="de-DE" sz="1800" dirty="0">
                <a:effectLst/>
                <a:latin typeface="STIX" pitchFamily="2" charset="2"/>
              </a:rPr>
              <a:t>,” “GERD after </a:t>
            </a:r>
            <a:r>
              <a:rPr lang="de-DE" sz="1800" dirty="0" err="1">
                <a:effectLst/>
                <a:latin typeface="STIX" pitchFamily="2" charset="2"/>
              </a:rPr>
              <a:t>bariatric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surgery</a:t>
            </a:r>
            <a:r>
              <a:rPr lang="de-DE" sz="1800" dirty="0">
                <a:effectLst/>
                <a:latin typeface="STIX" pitchFamily="2" charset="2"/>
              </a:rPr>
              <a:t>,” “GERD after </a:t>
            </a:r>
            <a:r>
              <a:rPr lang="de-DE" sz="1800" dirty="0" err="1">
                <a:effectLst/>
                <a:latin typeface="STIX" pitchFamily="2" charset="2"/>
              </a:rPr>
              <a:t>gastric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banding</a:t>
            </a:r>
            <a:r>
              <a:rPr lang="de-DE" sz="1800" dirty="0">
                <a:effectLst/>
                <a:latin typeface="STIX" pitchFamily="2" charset="2"/>
              </a:rPr>
              <a:t>,” “GERD after </a:t>
            </a:r>
            <a:r>
              <a:rPr lang="de-DE" sz="1800" dirty="0" err="1">
                <a:effectLst/>
                <a:latin typeface="STIX" pitchFamily="2" charset="2"/>
              </a:rPr>
              <a:t>sleeve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gastrectomy</a:t>
            </a:r>
            <a:r>
              <a:rPr lang="de-DE" sz="1800" dirty="0">
                <a:effectLst/>
                <a:latin typeface="STIX" pitchFamily="2" charset="2"/>
              </a:rPr>
              <a:t>,” “GERD after </a:t>
            </a:r>
            <a:r>
              <a:rPr lang="de-DE" sz="1800" dirty="0" err="1">
                <a:effectLst/>
                <a:latin typeface="STIX" pitchFamily="2" charset="2"/>
              </a:rPr>
              <a:t>gastric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bypass</a:t>
            </a:r>
            <a:r>
              <a:rPr lang="de-DE" sz="1800" dirty="0">
                <a:effectLst/>
                <a:latin typeface="STIX" pitchFamily="2" charset="2"/>
              </a:rPr>
              <a:t>,” “</a:t>
            </a:r>
            <a:r>
              <a:rPr lang="de-DE" sz="1800" dirty="0" err="1">
                <a:effectLst/>
                <a:latin typeface="STIX" pitchFamily="2" charset="2"/>
              </a:rPr>
              <a:t>bile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reflux</a:t>
            </a:r>
            <a:r>
              <a:rPr lang="de-DE" sz="1800" dirty="0">
                <a:effectLst/>
                <a:latin typeface="STIX" pitchFamily="2" charset="2"/>
              </a:rPr>
              <a:t>,” “</a:t>
            </a:r>
            <a:r>
              <a:rPr lang="de-DE" sz="1800" dirty="0" err="1">
                <a:effectLst/>
                <a:latin typeface="STIX" pitchFamily="2" charset="2"/>
              </a:rPr>
              <a:t>acid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reflux</a:t>
            </a:r>
            <a:r>
              <a:rPr lang="de-DE" sz="1800" dirty="0">
                <a:effectLst/>
                <a:latin typeface="STIX" pitchFamily="2" charset="2"/>
              </a:rPr>
              <a:t>,” “alkaline </a:t>
            </a:r>
            <a:r>
              <a:rPr lang="de-DE" sz="1800" dirty="0" err="1">
                <a:effectLst/>
                <a:latin typeface="STIX" pitchFamily="2" charset="2"/>
              </a:rPr>
              <a:t>reflux</a:t>
            </a:r>
            <a:r>
              <a:rPr lang="de-DE" sz="1800" dirty="0">
                <a:effectLst/>
                <a:latin typeface="STIX" pitchFamily="2" charset="2"/>
              </a:rPr>
              <a:t>,” “</a:t>
            </a:r>
            <a:r>
              <a:rPr lang="de-DE" sz="1800" dirty="0" err="1">
                <a:effectLst/>
                <a:latin typeface="STIX" pitchFamily="2" charset="2"/>
              </a:rPr>
              <a:t>heart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burn</a:t>
            </a:r>
            <a:r>
              <a:rPr lang="de-DE" sz="1800" dirty="0">
                <a:effectLst/>
                <a:latin typeface="STIX" pitchFamily="2" charset="2"/>
              </a:rPr>
              <a:t>,” “</a:t>
            </a:r>
            <a:r>
              <a:rPr lang="de-DE" sz="1800" dirty="0" err="1">
                <a:effectLst/>
                <a:latin typeface="STIX" pitchFamily="2" charset="2"/>
              </a:rPr>
              <a:t>dysphagia</a:t>
            </a:r>
            <a:r>
              <a:rPr lang="de-DE" sz="1800" dirty="0">
                <a:effectLst/>
                <a:latin typeface="STIX" pitchFamily="2" charset="2"/>
              </a:rPr>
              <a:t>,” “</a:t>
            </a:r>
            <a:r>
              <a:rPr lang="de-DE" sz="1800" dirty="0" err="1">
                <a:effectLst/>
                <a:latin typeface="STIX" pitchFamily="2" charset="2"/>
              </a:rPr>
              <a:t>esophagitis</a:t>
            </a:r>
            <a:r>
              <a:rPr lang="de-DE" sz="1800" dirty="0">
                <a:effectLst/>
                <a:latin typeface="STIX" pitchFamily="2" charset="2"/>
              </a:rPr>
              <a:t>,” “erosive </a:t>
            </a:r>
            <a:r>
              <a:rPr lang="de-DE" sz="1800" dirty="0" err="1">
                <a:effectLst/>
                <a:latin typeface="STIX" pitchFamily="2" charset="2"/>
              </a:rPr>
              <a:t>esophagitis</a:t>
            </a:r>
            <a:r>
              <a:rPr lang="de-DE" sz="1800" dirty="0">
                <a:effectLst/>
                <a:latin typeface="STIX" pitchFamily="2" charset="2"/>
              </a:rPr>
              <a:t>,” “</a:t>
            </a:r>
            <a:r>
              <a:rPr lang="de-DE" sz="1800" dirty="0" err="1">
                <a:effectLst/>
                <a:latin typeface="STIX" pitchFamily="2" charset="2"/>
              </a:rPr>
              <a:t>dys</a:t>
            </a:r>
            <a:r>
              <a:rPr lang="de-DE" sz="1800" dirty="0">
                <a:effectLst/>
                <a:latin typeface="STIX" pitchFamily="2" charset="2"/>
              </a:rPr>
              <a:t>- </a:t>
            </a:r>
            <a:r>
              <a:rPr lang="de-DE" sz="1800" dirty="0" err="1">
                <a:effectLst/>
                <a:latin typeface="STIX" pitchFamily="2" charset="2"/>
              </a:rPr>
              <a:t>pepsia</a:t>
            </a:r>
            <a:r>
              <a:rPr lang="de-DE" sz="1800" dirty="0">
                <a:effectLst/>
                <a:latin typeface="STIX" pitchFamily="2" charset="2"/>
              </a:rPr>
              <a:t>,” “</a:t>
            </a:r>
            <a:r>
              <a:rPr lang="de-DE" sz="1800" dirty="0" err="1">
                <a:effectLst/>
                <a:latin typeface="STIX" pitchFamily="2" charset="2"/>
              </a:rPr>
              <a:t>regurgitation</a:t>
            </a:r>
            <a:r>
              <a:rPr lang="de-DE" sz="1800" dirty="0">
                <a:effectLst/>
                <a:latin typeface="STIX" pitchFamily="2" charset="2"/>
              </a:rPr>
              <a:t>,” “Barrett ́s </a:t>
            </a:r>
            <a:r>
              <a:rPr lang="de-DE" sz="1800" dirty="0" err="1">
                <a:effectLst/>
                <a:latin typeface="STIX" pitchFamily="2" charset="2"/>
              </a:rPr>
              <a:t>esophagus</a:t>
            </a:r>
            <a:r>
              <a:rPr lang="de-DE" sz="1800" dirty="0">
                <a:effectLst/>
                <a:latin typeface="STIX" pitchFamily="2" charset="2"/>
              </a:rPr>
              <a:t>,” “Barrett </a:t>
            </a:r>
            <a:r>
              <a:rPr lang="de-DE" sz="1800" dirty="0" err="1">
                <a:effectLst/>
                <a:latin typeface="STIX" pitchFamily="2" charset="2"/>
              </a:rPr>
              <a:t>esophagus</a:t>
            </a:r>
            <a:r>
              <a:rPr lang="de-DE" sz="1800" dirty="0">
                <a:effectLst/>
                <a:latin typeface="STIX" pitchFamily="2" charset="2"/>
              </a:rPr>
              <a:t>,” “</a:t>
            </a:r>
            <a:r>
              <a:rPr lang="de-DE" sz="1800" dirty="0" err="1">
                <a:effectLst/>
                <a:latin typeface="STIX" pitchFamily="2" charset="2"/>
              </a:rPr>
              <a:t>hiatal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hernia</a:t>
            </a:r>
            <a:r>
              <a:rPr lang="de-DE" sz="1800" dirty="0">
                <a:effectLst/>
                <a:latin typeface="STIX" pitchFamily="2" charset="2"/>
              </a:rPr>
              <a:t>,” “</a:t>
            </a:r>
            <a:r>
              <a:rPr lang="de-DE" sz="1800" dirty="0" err="1">
                <a:effectLst/>
                <a:latin typeface="STIX" pitchFamily="2" charset="2"/>
              </a:rPr>
              <a:t>sleeve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stenosis</a:t>
            </a:r>
            <a:r>
              <a:rPr lang="de-DE" sz="1800" dirty="0">
                <a:effectLst/>
                <a:latin typeface="STIX" pitchFamily="2" charset="2"/>
              </a:rPr>
              <a:t>,” “</a:t>
            </a:r>
            <a:r>
              <a:rPr lang="de-DE" sz="1800" dirty="0" err="1">
                <a:effectLst/>
                <a:latin typeface="STIX" pitchFamily="2" charset="2"/>
              </a:rPr>
              <a:t>sleeve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twist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722C2D5-3A3B-2790-1173-FCC5F44806B2}"/>
              </a:ext>
            </a:extLst>
          </p:cNvPr>
          <p:cNvSpPr txBox="1"/>
          <p:nvPr/>
        </p:nvSpPr>
        <p:spPr>
          <a:xfrm>
            <a:off x="9536688" y="6013190"/>
            <a:ext cx="6355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STIX" pitchFamily="2" charset="2"/>
              </a:rPr>
              <a:t>n= 17437 </a:t>
            </a:r>
            <a:r>
              <a:rPr lang="de-DE" sz="1800" dirty="0" err="1">
                <a:effectLst/>
                <a:latin typeface="STIX" pitchFamily="2" charset="2"/>
              </a:rPr>
              <a:t>patients</a:t>
            </a:r>
            <a:endParaRPr lang="de-DE" sz="1800" dirty="0">
              <a:effectLst/>
              <a:latin typeface="STIX" pitchFamily="2" charset="2"/>
            </a:endParaRPr>
          </a:p>
          <a:p>
            <a:r>
              <a:rPr lang="de-DE" dirty="0">
                <a:latin typeface="STIX" pitchFamily="2" charset="2"/>
              </a:rPr>
              <a:t>n = 915 RBS due </a:t>
            </a:r>
            <a:r>
              <a:rPr lang="de-DE" dirty="0" err="1">
                <a:latin typeface="STIX" pitchFamily="2" charset="2"/>
              </a:rPr>
              <a:t>to</a:t>
            </a:r>
            <a:r>
              <a:rPr lang="de-DE" dirty="0">
                <a:latin typeface="STIX" pitchFamily="2" charset="2"/>
              </a:rPr>
              <a:t> GERD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473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A6B600F-BF00-BDDC-5E4C-704A2D42D089}"/>
              </a:ext>
            </a:extLst>
          </p:cNvPr>
          <p:cNvSpPr/>
          <p:nvPr/>
        </p:nvSpPr>
        <p:spPr>
          <a:xfrm>
            <a:off x="144966" y="111512"/>
            <a:ext cx="4694663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F8933B9-2C52-1465-56F4-E6433FAE63FB}"/>
              </a:ext>
            </a:extLst>
          </p:cNvPr>
          <p:cNvSpPr/>
          <p:nvPr/>
        </p:nvSpPr>
        <p:spPr>
          <a:xfrm>
            <a:off x="10668000" y="111512"/>
            <a:ext cx="139787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7A52CC-77A5-DA9E-3440-09AC42A9A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252" y="592007"/>
            <a:ext cx="6323248" cy="567398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8437766-F4F8-70CD-B907-B24C6F7579B6}"/>
              </a:ext>
            </a:extLst>
          </p:cNvPr>
          <p:cNvSpPr txBox="1"/>
          <p:nvPr/>
        </p:nvSpPr>
        <p:spPr>
          <a:xfrm>
            <a:off x="7763125" y="3007216"/>
            <a:ext cx="41111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45000"/>
            </a:pPr>
            <a:r>
              <a:rPr lang="it-IT" sz="2400" spc="-1" dirty="0"/>
              <a:t>After </a:t>
            </a:r>
            <a:r>
              <a:rPr lang="it-IT" sz="2400" spc="-1" dirty="0" err="1"/>
              <a:t>primary</a:t>
            </a:r>
            <a:r>
              <a:rPr lang="it-IT" sz="2400" spc="-1" dirty="0"/>
              <a:t> BMS, </a:t>
            </a:r>
          </a:p>
          <a:p>
            <a:pPr>
              <a:buClr>
                <a:srgbClr val="000000"/>
              </a:buClr>
              <a:buSzPct val="45000"/>
            </a:pPr>
            <a:r>
              <a:rPr lang="it-IT" sz="2400" spc="-1" dirty="0" err="1"/>
              <a:t>pooled</a:t>
            </a:r>
            <a:r>
              <a:rPr lang="it-IT" sz="2400" spc="-1" dirty="0"/>
              <a:t> </a:t>
            </a:r>
            <a:r>
              <a:rPr lang="it-IT" sz="2400" spc="-1" dirty="0" err="1"/>
              <a:t>estimation</a:t>
            </a:r>
            <a:r>
              <a:rPr lang="it-IT" sz="2400" spc="-1" dirty="0"/>
              <a:t> of a meta-</a:t>
            </a:r>
            <a:r>
              <a:rPr lang="it-IT" sz="2400" spc="-1" dirty="0" err="1"/>
              <a:t>analysis</a:t>
            </a:r>
            <a:r>
              <a:rPr lang="it-IT" sz="2400" spc="-1" dirty="0"/>
              <a:t> of studies </a:t>
            </a:r>
            <a:r>
              <a:rPr lang="it-IT" sz="2400" spc="-1" dirty="0" err="1"/>
              <a:t>reported</a:t>
            </a:r>
            <a:r>
              <a:rPr lang="it-IT" sz="2400" spc="-1" dirty="0"/>
              <a:t> a </a:t>
            </a:r>
            <a:r>
              <a:rPr lang="it-IT" sz="2400" b="1" u="sng" spc="-1" dirty="0"/>
              <a:t>GERD of 7%</a:t>
            </a:r>
          </a:p>
        </p:txBody>
      </p:sp>
    </p:spTree>
    <p:extLst>
      <p:ext uri="{BB962C8B-B14F-4D97-AF65-F5344CB8AC3E}">
        <p14:creationId xmlns:p14="http://schemas.microsoft.com/office/powerpoint/2010/main" val="43755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330999" y="1013884"/>
            <a:ext cx="11383551" cy="680819"/>
          </a:xfrm>
        </p:spPr>
        <p:txBody>
          <a:bodyPr/>
          <a:lstStyle/>
          <a:p>
            <a:pPr marL="0" indent="0">
              <a:buNone/>
            </a:pPr>
            <a:r>
              <a:rPr lang="de-DE" sz="3733" dirty="0">
                <a:latin typeface="+mn-lt"/>
              </a:rPr>
              <a:t>Postoperative GERD</a:t>
            </a:r>
            <a:endParaRPr lang="en-US" sz="3733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A6B600F-BF00-BDDC-5E4C-704A2D42D089}"/>
              </a:ext>
            </a:extLst>
          </p:cNvPr>
          <p:cNvSpPr/>
          <p:nvPr/>
        </p:nvSpPr>
        <p:spPr>
          <a:xfrm>
            <a:off x="144966" y="111512"/>
            <a:ext cx="4694663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F8933B9-2C52-1465-56F4-E6433FAE63FB}"/>
              </a:ext>
            </a:extLst>
          </p:cNvPr>
          <p:cNvSpPr/>
          <p:nvPr/>
        </p:nvSpPr>
        <p:spPr>
          <a:xfrm>
            <a:off x="10668000" y="111512"/>
            <a:ext cx="139787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C7F261-F1F4-FFC3-EB6E-C285F0D41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91" y="2378405"/>
            <a:ext cx="10354547" cy="3211026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67E1ECC-BE88-A73C-E327-5FBF69C3D040}"/>
              </a:ext>
            </a:extLst>
          </p:cNvPr>
          <p:cNvSpPr/>
          <p:nvPr/>
        </p:nvSpPr>
        <p:spPr>
          <a:xfrm>
            <a:off x="3591059" y="3259069"/>
            <a:ext cx="7928279" cy="82353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10CBA1FC-C4DE-8750-B253-5B9C338FDA23}"/>
              </a:ext>
            </a:extLst>
          </p:cNvPr>
          <p:cNvSpPr/>
          <p:nvPr/>
        </p:nvSpPr>
        <p:spPr>
          <a:xfrm>
            <a:off x="3591059" y="4300109"/>
            <a:ext cx="7928279" cy="25901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78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330999" y="1013884"/>
            <a:ext cx="11383551" cy="680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733" dirty="0">
                <a:latin typeface="+mn-lt"/>
              </a:rPr>
              <a:t>Reoperation </a:t>
            </a:r>
            <a:r>
              <a:rPr lang="de-DE" sz="3733" dirty="0" err="1">
                <a:latin typeface="+mn-lt"/>
              </a:rPr>
              <a:t>following</a:t>
            </a:r>
            <a:r>
              <a:rPr lang="de-DE" sz="3733" dirty="0">
                <a:latin typeface="+mn-lt"/>
              </a:rPr>
              <a:t> </a:t>
            </a:r>
            <a:r>
              <a:rPr lang="de-DE" sz="3733" dirty="0" err="1">
                <a:latin typeface="+mn-lt"/>
              </a:rPr>
              <a:t>primary</a:t>
            </a:r>
            <a:r>
              <a:rPr lang="de-DE" sz="3733" dirty="0">
                <a:latin typeface="+mn-lt"/>
              </a:rPr>
              <a:t> </a:t>
            </a:r>
            <a:r>
              <a:rPr lang="de-DE" sz="3733" dirty="0" err="1">
                <a:latin typeface="+mn-lt"/>
              </a:rPr>
              <a:t>bariatric</a:t>
            </a:r>
            <a:r>
              <a:rPr lang="de-DE" sz="3733" dirty="0">
                <a:latin typeface="+mn-lt"/>
              </a:rPr>
              <a:t> </a:t>
            </a:r>
            <a:r>
              <a:rPr lang="de-DE" sz="3733" dirty="0" err="1">
                <a:latin typeface="+mn-lt"/>
              </a:rPr>
              <a:t>procedures</a:t>
            </a:r>
            <a:endParaRPr lang="en-US" sz="3733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A6B600F-BF00-BDDC-5E4C-704A2D42D089}"/>
              </a:ext>
            </a:extLst>
          </p:cNvPr>
          <p:cNvSpPr/>
          <p:nvPr/>
        </p:nvSpPr>
        <p:spPr>
          <a:xfrm>
            <a:off x="144966" y="111512"/>
            <a:ext cx="4694663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F8933B9-2C52-1465-56F4-E6433FAE63FB}"/>
              </a:ext>
            </a:extLst>
          </p:cNvPr>
          <p:cNvSpPr/>
          <p:nvPr/>
        </p:nvSpPr>
        <p:spPr>
          <a:xfrm>
            <a:off x="10668000" y="111512"/>
            <a:ext cx="139787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2A6EB8D-DAE2-1272-EFCC-FFA7722BA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99" y="1894548"/>
            <a:ext cx="2140186" cy="182992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98227E8-2088-8284-BC5B-562864CFD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756" y="1894548"/>
            <a:ext cx="1846962" cy="207159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51437EC-121A-CF96-4AEB-5FA69ADA2100}"/>
              </a:ext>
            </a:extLst>
          </p:cNvPr>
          <p:cNvSpPr txBox="1"/>
          <p:nvPr/>
        </p:nvSpPr>
        <p:spPr>
          <a:xfrm>
            <a:off x="145319" y="3995678"/>
            <a:ext cx="112911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STIX" pitchFamily="2" charset="2"/>
              </a:rPr>
              <a:t>SG (27 </a:t>
            </a:r>
            <a:r>
              <a:rPr lang="de-DE" sz="1800" dirty="0" err="1">
                <a:effectLst/>
                <a:latin typeface="STIX" pitchFamily="2" charset="2"/>
              </a:rPr>
              <a:t>studies</a:t>
            </a:r>
            <a:r>
              <a:rPr lang="de-DE" sz="1800" dirty="0">
                <a:effectLst/>
                <a:latin typeface="STIX" pitchFamily="2" charset="2"/>
              </a:rPr>
              <a:t>, </a:t>
            </a:r>
            <a:r>
              <a:rPr lang="de-DE" sz="1800" i="1" dirty="0">
                <a:effectLst/>
                <a:latin typeface="STIX" pitchFamily="2" charset="2"/>
              </a:rPr>
              <a:t>n </a:t>
            </a:r>
            <a:r>
              <a:rPr lang="de-DE" sz="1800" dirty="0">
                <a:effectLst/>
                <a:latin typeface="STIX" pitchFamily="2" charset="2"/>
              </a:rPr>
              <a:t>= 764 </a:t>
            </a:r>
            <a:r>
              <a:rPr lang="de-DE" sz="1800" dirty="0" err="1">
                <a:effectLst/>
                <a:latin typeface="STIX" pitchFamily="2" charset="2"/>
              </a:rPr>
              <a:t>patients</a:t>
            </a:r>
            <a:r>
              <a:rPr lang="de-DE" sz="1800" dirty="0">
                <a:effectLst/>
                <a:latin typeface="STIX" pitchFamily="2" charset="2"/>
              </a:rPr>
              <a:t>, 83.5%)			OAGB (8 </a:t>
            </a:r>
            <a:r>
              <a:rPr lang="de-DE" sz="1800" dirty="0" err="1">
                <a:effectLst/>
                <a:latin typeface="STIX" pitchFamily="2" charset="2"/>
              </a:rPr>
              <a:t>studies</a:t>
            </a:r>
            <a:r>
              <a:rPr lang="de-DE" sz="1800" dirty="0">
                <a:effectLst/>
                <a:latin typeface="STIX" pitchFamily="2" charset="2"/>
              </a:rPr>
              <a:t>, </a:t>
            </a:r>
            <a:r>
              <a:rPr lang="de-DE" sz="1800" i="1" dirty="0">
                <a:effectLst/>
                <a:latin typeface="STIX" pitchFamily="2" charset="2"/>
              </a:rPr>
              <a:t>n </a:t>
            </a:r>
            <a:r>
              <a:rPr lang="de-DE" sz="1800" dirty="0">
                <a:effectLst/>
                <a:latin typeface="STIX" pitchFamily="2" charset="2"/>
              </a:rPr>
              <a:t>= 62 </a:t>
            </a:r>
            <a:r>
              <a:rPr lang="de-DE" sz="1800" dirty="0" err="1">
                <a:effectLst/>
                <a:latin typeface="STIX" pitchFamily="2" charset="2"/>
              </a:rPr>
              <a:t>patients</a:t>
            </a:r>
            <a:r>
              <a:rPr lang="de-DE" sz="1800" dirty="0">
                <a:effectLst/>
                <a:latin typeface="STIX" pitchFamily="2" charset="2"/>
              </a:rPr>
              <a:t>, 6.8%)</a:t>
            </a:r>
          </a:p>
          <a:p>
            <a:r>
              <a:rPr lang="de-DE" sz="1800" dirty="0">
                <a:effectLst/>
                <a:latin typeface="STIX" pitchFamily="2" charset="2"/>
              </a:rPr>
              <a:t>SG </a:t>
            </a:r>
            <a:r>
              <a:rPr lang="de-DE" sz="1800" dirty="0" err="1">
                <a:effectLst/>
                <a:latin typeface="STIX" pitchFamily="2" charset="2"/>
              </a:rPr>
              <a:t>with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hiatal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hernia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repair</a:t>
            </a:r>
            <a:r>
              <a:rPr lang="de-DE" sz="1800" dirty="0">
                <a:effectLst/>
                <a:latin typeface="STIX" pitchFamily="2" charset="2"/>
              </a:rPr>
              <a:t> (5 </a:t>
            </a:r>
            <a:r>
              <a:rPr lang="de-DE" sz="1800" dirty="0" err="1">
                <a:effectLst/>
                <a:latin typeface="STIX" pitchFamily="2" charset="2"/>
              </a:rPr>
              <a:t>studies</a:t>
            </a:r>
            <a:r>
              <a:rPr lang="de-DE" sz="1800" dirty="0">
                <a:effectLst/>
                <a:latin typeface="STIX" pitchFamily="2" charset="2"/>
              </a:rPr>
              <a:t>, </a:t>
            </a:r>
            <a:r>
              <a:rPr lang="de-DE" sz="1800" i="1" dirty="0">
                <a:effectLst/>
                <a:latin typeface="STIX" pitchFamily="2" charset="2"/>
              </a:rPr>
              <a:t>n </a:t>
            </a:r>
            <a:r>
              <a:rPr lang="de-DE" sz="1800" dirty="0">
                <a:effectLst/>
                <a:latin typeface="STIX" pitchFamily="2" charset="2"/>
              </a:rPr>
              <a:t>= 32 </a:t>
            </a:r>
            <a:r>
              <a:rPr lang="de-DE" sz="1800" dirty="0" err="1">
                <a:effectLst/>
                <a:latin typeface="STIX" pitchFamily="2" charset="2"/>
              </a:rPr>
              <a:t>patients</a:t>
            </a:r>
            <a:r>
              <a:rPr lang="de-DE" sz="1800" dirty="0">
                <a:effectLst/>
                <a:latin typeface="STIX" pitchFamily="2" charset="2"/>
              </a:rPr>
              <a:t>, 3.5%)</a:t>
            </a:r>
          </a:p>
          <a:p>
            <a:pPr marL="285750" indent="-285750">
              <a:buFont typeface="STIX" pitchFamily="2" charset="2"/>
              <a:buChar char="&#9;"/>
            </a:pPr>
            <a:endParaRPr lang="de-DE" sz="1800" dirty="0">
              <a:effectLst/>
              <a:latin typeface="STIX" pitchFamily="2" charset="2"/>
            </a:endParaRPr>
          </a:p>
          <a:p>
            <a:endParaRPr lang="de-DE" sz="1800" dirty="0">
              <a:effectLst/>
              <a:latin typeface="STIX" pitchFamily="2" charset="2"/>
            </a:endParaRPr>
          </a:p>
          <a:p>
            <a:r>
              <a:rPr lang="de-DE" sz="1800" dirty="0" err="1">
                <a:effectLst/>
                <a:latin typeface="STIX" pitchFamily="2" charset="2"/>
              </a:rPr>
              <a:t>single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anastomosis</a:t>
            </a:r>
            <a:r>
              <a:rPr lang="de-DE" sz="1800" dirty="0">
                <a:effectLst/>
                <a:latin typeface="STIX" pitchFamily="2" charset="2"/>
              </a:rPr>
              <a:t> duodenal- </a:t>
            </a:r>
            <a:r>
              <a:rPr lang="de-DE" sz="1800" dirty="0" err="1">
                <a:effectLst/>
                <a:latin typeface="STIX" pitchFamily="2" charset="2"/>
              </a:rPr>
              <a:t>jejunal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bypass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with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sleeve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gastrectomy</a:t>
            </a:r>
            <a:r>
              <a:rPr lang="de-DE" sz="1800" dirty="0">
                <a:effectLst/>
                <a:latin typeface="STIX" pitchFamily="2" charset="2"/>
              </a:rPr>
              <a:t> (SADJB-SG) (1 </a:t>
            </a:r>
            <a:r>
              <a:rPr lang="de-DE" sz="1800" dirty="0" err="1">
                <a:effectLst/>
                <a:latin typeface="STIX" pitchFamily="2" charset="2"/>
              </a:rPr>
              <a:t>study</a:t>
            </a:r>
            <a:r>
              <a:rPr lang="de-DE" sz="1800" dirty="0">
                <a:effectLst/>
                <a:latin typeface="STIX" pitchFamily="2" charset="2"/>
              </a:rPr>
              <a:t>, </a:t>
            </a:r>
            <a:r>
              <a:rPr lang="de-DE" sz="1800" i="1" dirty="0">
                <a:effectLst/>
                <a:latin typeface="STIX" pitchFamily="2" charset="2"/>
              </a:rPr>
              <a:t>n </a:t>
            </a:r>
            <a:r>
              <a:rPr lang="de-DE" sz="1800" dirty="0">
                <a:effectLst/>
                <a:latin typeface="STIX" pitchFamily="2" charset="2"/>
              </a:rPr>
              <a:t>= 11 </a:t>
            </a:r>
            <a:r>
              <a:rPr lang="de-DE" sz="1800" dirty="0" err="1">
                <a:effectLst/>
                <a:latin typeface="STIX" pitchFamily="2" charset="2"/>
              </a:rPr>
              <a:t>patients</a:t>
            </a:r>
            <a:r>
              <a:rPr lang="de-DE" sz="1800" dirty="0">
                <a:effectLst/>
                <a:latin typeface="STIX" pitchFamily="2" charset="2"/>
              </a:rPr>
              <a:t>, 1.2%)</a:t>
            </a:r>
          </a:p>
          <a:p>
            <a:r>
              <a:rPr lang="de-DE" sz="1800" dirty="0">
                <a:effectLst/>
                <a:latin typeface="STIX" pitchFamily="2" charset="2"/>
              </a:rPr>
              <a:t>BPD/DS (1 </a:t>
            </a:r>
            <a:r>
              <a:rPr lang="de-DE" sz="1800" dirty="0" err="1">
                <a:effectLst/>
                <a:latin typeface="STIX" pitchFamily="2" charset="2"/>
              </a:rPr>
              <a:t>study</a:t>
            </a:r>
            <a:r>
              <a:rPr lang="de-DE" sz="1800" dirty="0">
                <a:effectLst/>
                <a:latin typeface="STIX" pitchFamily="2" charset="2"/>
              </a:rPr>
              <a:t>, </a:t>
            </a:r>
            <a:r>
              <a:rPr lang="de-DE" sz="1800" i="1" dirty="0">
                <a:effectLst/>
                <a:latin typeface="STIX" pitchFamily="2" charset="2"/>
              </a:rPr>
              <a:t>n </a:t>
            </a:r>
            <a:r>
              <a:rPr lang="de-DE" sz="1800" dirty="0">
                <a:effectLst/>
                <a:latin typeface="STIX" pitchFamily="2" charset="2"/>
              </a:rPr>
              <a:t>= 1 </a:t>
            </a:r>
            <a:r>
              <a:rPr lang="de-DE" sz="1800" dirty="0" err="1">
                <a:effectLst/>
                <a:latin typeface="STIX" pitchFamily="2" charset="2"/>
              </a:rPr>
              <a:t>patient</a:t>
            </a:r>
            <a:r>
              <a:rPr lang="de-DE" sz="1800" dirty="0">
                <a:effectLst/>
                <a:latin typeface="STIX" pitchFamily="2" charset="2"/>
              </a:rPr>
              <a:t>, 0.1%)</a:t>
            </a:r>
          </a:p>
          <a:p>
            <a:r>
              <a:rPr lang="de-DE" sz="1800" dirty="0" err="1">
                <a:effectLst/>
                <a:latin typeface="STIX" pitchFamily="2" charset="2"/>
              </a:rPr>
              <a:t>vertical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banded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gastroplasty</a:t>
            </a:r>
            <a:r>
              <a:rPr lang="de-DE" sz="1800" dirty="0">
                <a:effectLst/>
                <a:latin typeface="STIX" pitchFamily="2" charset="2"/>
              </a:rPr>
              <a:t> (VBG) (2 </a:t>
            </a:r>
            <a:r>
              <a:rPr lang="de-DE" sz="1800" dirty="0" err="1">
                <a:effectLst/>
                <a:latin typeface="STIX" pitchFamily="2" charset="2"/>
              </a:rPr>
              <a:t>studies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i="1" dirty="0">
                <a:effectLst/>
                <a:latin typeface="STIX" pitchFamily="2" charset="2"/>
              </a:rPr>
              <a:t>n </a:t>
            </a:r>
            <a:r>
              <a:rPr lang="de-DE" sz="1800" dirty="0">
                <a:effectLst/>
                <a:latin typeface="STIX" pitchFamily="2" charset="2"/>
              </a:rPr>
              <a:t>= 24 </a:t>
            </a:r>
            <a:r>
              <a:rPr lang="de-DE" sz="1800" dirty="0" err="1">
                <a:effectLst/>
                <a:latin typeface="STIX" pitchFamily="2" charset="2"/>
              </a:rPr>
              <a:t>patients</a:t>
            </a:r>
            <a:r>
              <a:rPr lang="de-DE" sz="1800" dirty="0">
                <a:effectLst/>
                <a:latin typeface="STIX" pitchFamily="2" charset="2"/>
              </a:rPr>
              <a:t>, 2.6%)</a:t>
            </a:r>
          </a:p>
          <a:p>
            <a:r>
              <a:rPr lang="de-DE" sz="1800" dirty="0" err="1">
                <a:effectLst/>
                <a:latin typeface="STIX" pitchFamily="2" charset="2"/>
              </a:rPr>
              <a:t>gastric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banding</a:t>
            </a:r>
            <a:r>
              <a:rPr lang="de-DE" sz="1800" dirty="0">
                <a:effectLst/>
                <a:latin typeface="STIX" pitchFamily="2" charset="2"/>
              </a:rPr>
              <a:t> (GB) (1 </a:t>
            </a:r>
            <a:r>
              <a:rPr lang="de-DE" sz="1800" dirty="0" err="1">
                <a:effectLst/>
                <a:latin typeface="STIX" pitchFamily="2" charset="2"/>
              </a:rPr>
              <a:t>study</a:t>
            </a:r>
            <a:r>
              <a:rPr lang="de-DE" sz="1800" dirty="0">
                <a:effectLst/>
                <a:latin typeface="STIX" pitchFamily="2" charset="2"/>
              </a:rPr>
              <a:t>, </a:t>
            </a:r>
            <a:r>
              <a:rPr lang="de-DE" sz="1800" i="1" dirty="0">
                <a:effectLst/>
                <a:latin typeface="STIX" pitchFamily="2" charset="2"/>
              </a:rPr>
              <a:t>n </a:t>
            </a:r>
            <a:r>
              <a:rPr lang="de-DE" sz="1800" dirty="0">
                <a:effectLst/>
                <a:latin typeface="STIX" pitchFamily="2" charset="2"/>
              </a:rPr>
              <a:t>= 4, 0.4%)</a:t>
            </a:r>
          </a:p>
          <a:p>
            <a:r>
              <a:rPr lang="de-DE" sz="1800" dirty="0" err="1">
                <a:effectLst/>
                <a:latin typeface="STIX" pitchFamily="2" charset="2"/>
              </a:rPr>
              <a:t>mixed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data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of</a:t>
            </a:r>
            <a:r>
              <a:rPr lang="de-DE" sz="1800" dirty="0">
                <a:effectLst/>
                <a:latin typeface="STIX" pitchFamily="2" charset="2"/>
              </a:rPr>
              <a:t> RYGB and SG (</a:t>
            </a:r>
            <a:r>
              <a:rPr lang="de-DE" sz="1800" i="1" dirty="0">
                <a:effectLst/>
                <a:latin typeface="STIX" pitchFamily="2" charset="2"/>
              </a:rPr>
              <a:t>n </a:t>
            </a:r>
            <a:r>
              <a:rPr lang="de-DE" sz="1800" dirty="0">
                <a:effectLst/>
                <a:latin typeface="STIX" pitchFamily="2" charset="2"/>
              </a:rPr>
              <a:t>= 4, 0.4%), </a:t>
            </a:r>
            <a:r>
              <a:rPr lang="de-DE" sz="1800" dirty="0" err="1">
                <a:effectLst/>
                <a:latin typeface="STIX" pitchFamily="2" charset="2"/>
              </a:rPr>
              <a:t>mixed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data</a:t>
            </a:r>
            <a:r>
              <a:rPr lang="de-DE" sz="1800" dirty="0">
                <a:effectLst/>
                <a:latin typeface="STIX" pitchFamily="2" charset="2"/>
              </a:rPr>
              <a:t> </a:t>
            </a:r>
            <a:r>
              <a:rPr lang="de-DE" sz="1800" dirty="0" err="1">
                <a:effectLst/>
                <a:latin typeface="STIX" pitchFamily="2" charset="2"/>
              </a:rPr>
              <a:t>of</a:t>
            </a:r>
            <a:r>
              <a:rPr lang="de-DE" sz="1800" dirty="0">
                <a:effectLst/>
                <a:latin typeface="STIX" pitchFamily="2" charset="2"/>
              </a:rPr>
              <a:t> GB and VBG (</a:t>
            </a:r>
            <a:r>
              <a:rPr lang="de-DE" sz="1800" i="1" dirty="0">
                <a:effectLst/>
                <a:latin typeface="STIX" pitchFamily="2" charset="2"/>
              </a:rPr>
              <a:t>n </a:t>
            </a:r>
            <a:r>
              <a:rPr lang="de-DE" sz="1800" dirty="0">
                <a:effectLst/>
                <a:latin typeface="STIX" pitchFamily="2" charset="2"/>
              </a:rPr>
              <a:t>= 11, 1.2%) 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2A8CC4B-3BC1-70E5-C4FE-3330FE1C952F}"/>
              </a:ext>
            </a:extLst>
          </p:cNvPr>
          <p:cNvSpPr txBox="1"/>
          <p:nvPr/>
        </p:nvSpPr>
        <p:spPr>
          <a:xfrm>
            <a:off x="3683357" y="2809509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87%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C9297D5-FDB4-8490-D8E7-A6490432AF53}"/>
              </a:ext>
            </a:extLst>
          </p:cNvPr>
          <p:cNvSpPr txBox="1"/>
          <p:nvPr/>
        </p:nvSpPr>
        <p:spPr>
          <a:xfrm>
            <a:off x="9766791" y="2809508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6.8%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EF6A812A-D3E1-FBF2-55BF-497E4106FD28}"/>
              </a:ext>
            </a:extLst>
          </p:cNvPr>
          <p:cNvCxnSpPr/>
          <p:nvPr/>
        </p:nvCxnSpPr>
        <p:spPr>
          <a:xfrm flipV="1">
            <a:off x="10668000" y="3724471"/>
            <a:ext cx="768439" cy="11308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E8EA8A5F-C670-ADEE-8004-06188A0BEDD1}"/>
              </a:ext>
            </a:extLst>
          </p:cNvPr>
          <p:cNvSpPr txBox="1"/>
          <p:nvPr/>
        </p:nvSpPr>
        <p:spPr>
          <a:xfrm>
            <a:off x="10984362" y="4365939"/>
            <a:ext cx="1250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C00000"/>
                </a:solidFill>
              </a:rPr>
              <a:t>93.8%</a:t>
            </a:r>
          </a:p>
        </p:txBody>
      </p:sp>
    </p:spTree>
    <p:extLst>
      <p:ext uri="{BB962C8B-B14F-4D97-AF65-F5344CB8AC3E}">
        <p14:creationId xmlns:p14="http://schemas.microsoft.com/office/powerpoint/2010/main" val="292500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A6B600F-BF00-BDDC-5E4C-704A2D42D089}"/>
              </a:ext>
            </a:extLst>
          </p:cNvPr>
          <p:cNvSpPr/>
          <p:nvPr/>
        </p:nvSpPr>
        <p:spPr>
          <a:xfrm>
            <a:off x="144966" y="111512"/>
            <a:ext cx="4694663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F8933B9-2C52-1465-56F4-E6433FAE63FB}"/>
              </a:ext>
            </a:extLst>
          </p:cNvPr>
          <p:cNvSpPr/>
          <p:nvPr/>
        </p:nvSpPr>
        <p:spPr>
          <a:xfrm>
            <a:off x="10668000" y="111512"/>
            <a:ext cx="139787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9C175C41-3C05-2705-B802-74591305F982}"/>
              </a:ext>
            </a:extLst>
          </p:cNvPr>
          <p:cNvSpPr txBox="1"/>
          <p:nvPr/>
        </p:nvSpPr>
        <p:spPr>
          <a:xfrm>
            <a:off x="270255" y="713335"/>
            <a:ext cx="12389677" cy="394296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82800">
              <a:spcBef>
                <a:spcPts val="601"/>
              </a:spcBef>
              <a:buClr>
                <a:srgbClr val="3891A7"/>
              </a:buClr>
              <a:buSzPct val="80000"/>
            </a:pPr>
            <a:r>
              <a:rPr lang="it-IT" sz="2400" spc="-1" dirty="0">
                <a:solidFill>
                  <a:srgbClr val="000000"/>
                </a:solidFill>
              </a:rPr>
              <a:t>	</a:t>
            </a:r>
          </a:p>
          <a:p>
            <a:pPr marL="82800">
              <a:spcBef>
                <a:spcPts val="601"/>
              </a:spcBef>
              <a:buClr>
                <a:srgbClr val="3891A7"/>
              </a:buClr>
              <a:buSzPct val="80000"/>
            </a:pPr>
            <a:endParaRPr lang="it-IT" sz="2400" spc="-1" dirty="0">
              <a:solidFill>
                <a:srgbClr val="000000"/>
              </a:solidFill>
            </a:endParaRPr>
          </a:p>
          <a:p>
            <a:pPr marL="82800">
              <a:spcBef>
                <a:spcPts val="601"/>
              </a:spcBef>
              <a:buClr>
                <a:srgbClr val="3891A7"/>
              </a:buClr>
              <a:buSzPct val="80000"/>
            </a:pPr>
            <a:endParaRPr lang="it-IT" sz="2400" spc="-1" dirty="0">
              <a:solidFill>
                <a:srgbClr val="000000"/>
              </a:solidFill>
            </a:endParaRPr>
          </a:p>
          <a:p>
            <a:pPr marL="365760" indent="-282960"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it-IT" sz="2400" spc="-1" dirty="0">
                <a:solidFill>
                  <a:srgbClr val="F10D0C"/>
                </a:solidFill>
              </a:rPr>
              <a:t>Conversion in RYGB</a:t>
            </a:r>
            <a:r>
              <a:rPr lang="it-IT" sz="2400" spc="-1" dirty="0">
                <a:solidFill>
                  <a:srgbClr val="000000"/>
                </a:solidFill>
              </a:rPr>
              <a:t> (32 studies, 310 </a:t>
            </a:r>
            <a:r>
              <a:rPr lang="it-IT" sz="2400" spc="-1" dirty="0" err="1">
                <a:solidFill>
                  <a:srgbClr val="000000"/>
                </a:solidFill>
              </a:rPr>
              <a:t>patients</a:t>
            </a:r>
            <a:r>
              <a:rPr lang="it-IT" sz="2400" spc="-1" dirty="0">
                <a:solidFill>
                  <a:srgbClr val="000000"/>
                </a:solidFill>
              </a:rPr>
              <a:t>)</a:t>
            </a:r>
          </a:p>
          <a:p>
            <a:pPr marL="365760" indent="-282960"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it-IT" sz="2400" spc="-1" dirty="0">
                <a:solidFill>
                  <a:srgbClr val="FF0000"/>
                </a:solidFill>
              </a:rPr>
              <a:t>Conversion in RYGB with </a:t>
            </a:r>
            <a:r>
              <a:rPr lang="it-IT" sz="2400" spc="-1" dirty="0" err="1">
                <a:solidFill>
                  <a:srgbClr val="FF0000"/>
                </a:solidFill>
              </a:rPr>
              <a:t>hiatal</a:t>
            </a:r>
            <a:r>
              <a:rPr lang="it-IT" sz="2400" spc="-1" dirty="0">
                <a:solidFill>
                  <a:srgbClr val="FF0000"/>
                </a:solidFill>
              </a:rPr>
              <a:t> </a:t>
            </a:r>
            <a:r>
              <a:rPr lang="it-IT" sz="2400" spc="-1" dirty="0" err="1">
                <a:solidFill>
                  <a:srgbClr val="FF0000"/>
                </a:solidFill>
              </a:rPr>
              <a:t>hernia</a:t>
            </a:r>
            <a:r>
              <a:rPr lang="it-IT" sz="2400" spc="-1" dirty="0">
                <a:solidFill>
                  <a:srgbClr val="FF0000"/>
                </a:solidFill>
              </a:rPr>
              <a:t> </a:t>
            </a:r>
            <a:r>
              <a:rPr lang="it-IT" sz="2400" spc="-1" dirty="0" err="1">
                <a:solidFill>
                  <a:srgbClr val="FF0000"/>
                </a:solidFill>
              </a:rPr>
              <a:t>repair</a:t>
            </a:r>
            <a:r>
              <a:rPr lang="it-IT" sz="2400" spc="-1" dirty="0">
                <a:solidFill>
                  <a:srgbClr val="FF0000"/>
                </a:solidFill>
              </a:rPr>
              <a:t> </a:t>
            </a:r>
            <a:r>
              <a:rPr lang="it-IT" sz="2400" spc="-1" dirty="0">
                <a:solidFill>
                  <a:srgbClr val="000000"/>
                </a:solidFill>
              </a:rPr>
              <a:t>(7 studies, 80 </a:t>
            </a:r>
            <a:r>
              <a:rPr lang="it-IT" sz="2400" spc="-1" dirty="0" err="1">
                <a:solidFill>
                  <a:srgbClr val="000000"/>
                </a:solidFill>
              </a:rPr>
              <a:t>patients</a:t>
            </a:r>
            <a:r>
              <a:rPr lang="it-IT" sz="2400" spc="-1" dirty="0">
                <a:solidFill>
                  <a:srgbClr val="000000"/>
                </a:solidFill>
              </a:rPr>
              <a:t>)</a:t>
            </a:r>
          </a:p>
          <a:p>
            <a:pPr marL="82800">
              <a:spcBef>
                <a:spcPts val="601"/>
              </a:spcBef>
              <a:buClr>
                <a:srgbClr val="3891A7"/>
              </a:buClr>
              <a:buSzPct val="80000"/>
            </a:pPr>
            <a:r>
              <a:rPr lang="it-IT" sz="2400" b="1" spc="-1" dirty="0">
                <a:solidFill>
                  <a:srgbClr val="C00000"/>
                </a:solidFill>
                <a:sym typeface="Wingdings" pitchFamily="2" charset="2"/>
              </a:rPr>
              <a:t> Conversion in RYGB </a:t>
            </a:r>
            <a:r>
              <a:rPr lang="it-IT" sz="2400" b="1" spc="-1" dirty="0" err="1">
                <a:solidFill>
                  <a:srgbClr val="C00000"/>
                </a:solidFill>
                <a:sym typeface="Wingdings" pitchFamily="2" charset="2"/>
              </a:rPr>
              <a:t>was</a:t>
            </a:r>
            <a:r>
              <a:rPr lang="it-IT" sz="2400" b="1" spc="-1" dirty="0">
                <a:solidFill>
                  <a:srgbClr val="C00000"/>
                </a:solidFill>
                <a:sym typeface="Wingdings" pitchFamily="2" charset="2"/>
              </a:rPr>
              <a:t> the </a:t>
            </a:r>
            <a:r>
              <a:rPr lang="it-IT" sz="2400" b="1" spc="-1" dirty="0" err="1">
                <a:solidFill>
                  <a:srgbClr val="C00000"/>
                </a:solidFill>
                <a:sym typeface="Wingdings" pitchFamily="2" charset="2"/>
              </a:rPr>
              <a:t>most</a:t>
            </a:r>
            <a:r>
              <a:rPr lang="it-IT" sz="2400" b="1" spc="-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t-IT" sz="2400" b="1" spc="-1" dirty="0" err="1">
                <a:solidFill>
                  <a:srgbClr val="C00000"/>
                </a:solidFill>
                <a:sym typeface="Wingdings" pitchFamily="2" charset="2"/>
              </a:rPr>
              <a:t>performed</a:t>
            </a:r>
            <a:r>
              <a:rPr lang="it-IT" sz="2400" b="1" spc="-1" dirty="0">
                <a:solidFill>
                  <a:srgbClr val="C00000"/>
                </a:solidFill>
                <a:sym typeface="Wingdings" pitchFamily="2" charset="2"/>
              </a:rPr>
              <a:t> RBS in </a:t>
            </a:r>
            <a:r>
              <a:rPr lang="it-IT" sz="2400" b="1" spc="-1" dirty="0" err="1">
                <a:solidFill>
                  <a:srgbClr val="C00000"/>
                </a:solidFill>
                <a:sym typeface="Wingdings" pitchFamily="2" charset="2"/>
              </a:rPr>
              <a:t>this</a:t>
            </a:r>
            <a:r>
              <a:rPr lang="it-IT" sz="2400" b="1" spc="-1" dirty="0">
                <a:solidFill>
                  <a:srgbClr val="C00000"/>
                </a:solidFill>
                <a:sym typeface="Wingdings" pitchFamily="2" charset="2"/>
              </a:rPr>
              <a:t> SR (390 of 533 </a:t>
            </a:r>
            <a:r>
              <a:rPr lang="it-IT" sz="2400" b="1" spc="-1" dirty="0" err="1">
                <a:solidFill>
                  <a:srgbClr val="C00000"/>
                </a:solidFill>
                <a:sym typeface="Wingdings" pitchFamily="2" charset="2"/>
              </a:rPr>
              <a:t>patients</a:t>
            </a:r>
            <a:r>
              <a:rPr lang="it-IT" sz="2400" b="1" spc="-1" dirty="0">
                <a:solidFill>
                  <a:srgbClr val="C00000"/>
                </a:solidFill>
                <a:sym typeface="Wingdings" pitchFamily="2" charset="2"/>
              </a:rPr>
              <a:t>, 73%)</a:t>
            </a:r>
            <a:endParaRPr lang="it-IT" sz="2400" b="1" spc="-1" dirty="0">
              <a:solidFill>
                <a:srgbClr val="C00000"/>
              </a:solidFill>
            </a:endParaRPr>
          </a:p>
          <a:p>
            <a:pPr marL="82800">
              <a:spcBef>
                <a:spcPts val="601"/>
              </a:spcBef>
              <a:buClr>
                <a:srgbClr val="3891A7"/>
              </a:buClr>
              <a:buSzPct val="80000"/>
            </a:pPr>
            <a:endParaRPr lang="it-IT" sz="2400" spc="-1" dirty="0">
              <a:solidFill>
                <a:srgbClr val="000000"/>
              </a:solidFill>
            </a:endParaRPr>
          </a:p>
          <a:p>
            <a:pPr marL="365760" indent="-282960"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it-IT" sz="2400" b="1" spc="-1" dirty="0" err="1">
                <a:solidFill>
                  <a:srgbClr val="000000"/>
                </a:solidFill>
              </a:rPr>
              <a:t>Hiatal</a:t>
            </a:r>
            <a:r>
              <a:rPr lang="it-IT" sz="2400" b="1" spc="-1" dirty="0">
                <a:solidFill>
                  <a:srgbClr val="000000"/>
                </a:solidFill>
              </a:rPr>
              <a:t> </a:t>
            </a:r>
            <a:r>
              <a:rPr lang="it-IT" sz="2400" b="1" spc="-1" dirty="0" err="1">
                <a:solidFill>
                  <a:srgbClr val="000000"/>
                </a:solidFill>
              </a:rPr>
              <a:t>hernia</a:t>
            </a:r>
            <a:r>
              <a:rPr lang="it-IT" sz="2400" b="1" spc="-1" dirty="0">
                <a:solidFill>
                  <a:srgbClr val="000000"/>
                </a:solidFill>
              </a:rPr>
              <a:t> </a:t>
            </a:r>
            <a:r>
              <a:rPr lang="it-IT" sz="2400" b="1" spc="-1" dirty="0" err="1">
                <a:solidFill>
                  <a:srgbClr val="000000"/>
                </a:solidFill>
              </a:rPr>
              <a:t>repair</a:t>
            </a:r>
            <a:r>
              <a:rPr lang="it-IT" sz="2400" b="1" spc="-1" dirty="0">
                <a:solidFill>
                  <a:srgbClr val="000000"/>
                </a:solidFill>
              </a:rPr>
              <a:t> with </a:t>
            </a:r>
            <a:r>
              <a:rPr lang="it-IT" sz="2400" b="1" spc="-1" dirty="0" err="1">
                <a:solidFill>
                  <a:srgbClr val="000000"/>
                </a:solidFill>
              </a:rPr>
              <a:t>gastropexy</a:t>
            </a:r>
            <a:r>
              <a:rPr lang="it-IT" sz="2400" b="1" spc="-1" dirty="0">
                <a:solidFill>
                  <a:srgbClr val="000000"/>
                </a:solidFill>
              </a:rPr>
              <a:t> (2 studies)</a:t>
            </a:r>
          </a:p>
          <a:p>
            <a:pPr marL="365760" indent="-282960"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it-IT" sz="2400" b="1" spc="-1" dirty="0"/>
              <a:t>Braun </a:t>
            </a:r>
            <a:r>
              <a:rPr lang="it-IT" sz="2400" b="1" spc="-1" dirty="0" err="1"/>
              <a:t>Anastomosis</a:t>
            </a:r>
            <a:r>
              <a:rPr lang="it-IT" sz="2400" b="1" spc="-1" dirty="0"/>
              <a:t> (2 studies)</a:t>
            </a:r>
          </a:p>
          <a:p>
            <a:pPr marL="365760" indent="-282960"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it-IT" sz="2400" b="1" spc="-1" dirty="0">
                <a:solidFill>
                  <a:srgbClr val="000000"/>
                </a:solidFill>
              </a:rPr>
              <a:t>Re-SG (2 studies)</a:t>
            </a:r>
          </a:p>
          <a:p>
            <a:pPr marL="365760" indent="-282960"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it-IT" sz="2400" b="1" spc="-1" dirty="0"/>
              <a:t>OAGB (2 studies)</a:t>
            </a:r>
          </a:p>
          <a:p>
            <a:pPr marL="365760" indent="-282960"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it-IT" sz="2400" b="1" spc="-1" dirty="0" err="1">
                <a:solidFill>
                  <a:srgbClr val="000000"/>
                </a:solidFill>
              </a:rPr>
              <a:t>Seromyotomy</a:t>
            </a:r>
            <a:endParaRPr lang="it-IT" sz="2400" b="1" spc="-1" dirty="0">
              <a:solidFill>
                <a:srgbClr val="000000"/>
              </a:solidFill>
            </a:endParaRPr>
          </a:p>
          <a:p>
            <a:pPr marL="365760" indent="-282960"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de-DE" sz="2400" b="1" dirty="0" err="1"/>
              <a:t>secondary</a:t>
            </a:r>
            <a:r>
              <a:rPr lang="de-DE" sz="2400" b="1" dirty="0"/>
              <a:t> </a:t>
            </a:r>
            <a:r>
              <a:rPr lang="de-DE" sz="2400" b="1" dirty="0" err="1"/>
              <a:t>procedure</a:t>
            </a:r>
            <a:r>
              <a:rPr lang="de-DE" sz="2400" b="1" dirty="0"/>
              <a:t> was not </a:t>
            </a:r>
            <a:r>
              <a:rPr lang="de-DE" sz="2400" b="1" dirty="0" err="1"/>
              <a:t>named</a:t>
            </a:r>
            <a:r>
              <a:rPr lang="de-DE" sz="2400" b="1" dirty="0"/>
              <a:t> (</a:t>
            </a:r>
            <a:r>
              <a:rPr lang="de-DE" sz="2400" b="1" dirty="0" err="1"/>
              <a:t>n</a:t>
            </a:r>
            <a:r>
              <a:rPr lang="de-DE" sz="2400" b="1" dirty="0"/>
              <a:t>=4)</a:t>
            </a:r>
          </a:p>
          <a:p>
            <a:pPr marL="365760" indent="-282960"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it-IT" sz="2400" spc="-1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65760" indent="-282960"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it-IT" sz="2000" spc="-1" dirty="0">
              <a:solidFill>
                <a:srgbClr val="000000"/>
              </a:solidFill>
              <a:latin typeface="Gill Sans MT"/>
            </a:endParaRPr>
          </a:p>
          <a:p>
            <a:pPr marL="365760" indent="-282960"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it-IT" sz="2200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E8F34AB-AA1D-8D30-A7F5-84142F7D85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58898" y="1010147"/>
            <a:ext cx="11383551" cy="680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733" dirty="0">
                <a:latin typeface="+mn-lt"/>
              </a:rPr>
              <a:t>RBS </a:t>
            </a:r>
            <a:r>
              <a:rPr lang="de-DE" sz="3733" dirty="0" err="1">
                <a:latin typeface="+mn-lt"/>
              </a:rPr>
              <a:t>for</a:t>
            </a:r>
            <a:r>
              <a:rPr lang="de-DE" sz="3733" dirty="0">
                <a:latin typeface="+mn-lt"/>
              </a:rPr>
              <a:t> GERD </a:t>
            </a:r>
            <a:r>
              <a:rPr lang="de-DE" sz="3733" dirty="0" err="1">
                <a:latin typeface="+mn-lt"/>
              </a:rPr>
              <a:t>included</a:t>
            </a:r>
            <a:r>
              <a:rPr lang="de-DE" sz="3733" dirty="0">
                <a:latin typeface="+mn-lt"/>
              </a:rPr>
              <a:t> 7 different </a:t>
            </a:r>
            <a:r>
              <a:rPr lang="de-DE" sz="3733" dirty="0" err="1">
                <a:latin typeface="+mn-lt"/>
              </a:rPr>
              <a:t>procedures</a:t>
            </a:r>
            <a:r>
              <a:rPr lang="de-DE" sz="3733" dirty="0">
                <a:latin typeface="+mn-lt"/>
              </a:rPr>
              <a:t>:</a:t>
            </a:r>
            <a:endParaRPr lang="en-US" sz="3733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4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A6B600F-BF00-BDDC-5E4C-704A2D42D089}"/>
              </a:ext>
            </a:extLst>
          </p:cNvPr>
          <p:cNvSpPr/>
          <p:nvPr/>
        </p:nvSpPr>
        <p:spPr>
          <a:xfrm>
            <a:off x="144966" y="111512"/>
            <a:ext cx="4694663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F8933B9-2C52-1465-56F4-E6433FAE63FB}"/>
              </a:ext>
            </a:extLst>
          </p:cNvPr>
          <p:cNvSpPr/>
          <p:nvPr/>
        </p:nvSpPr>
        <p:spPr>
          <a:xfrm>
            <a:off x="10668000" y="111512"/>
            <a:ext cx="1397876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E8F34AB-AA1D-8D30-A7F5-84142F7D85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58898" y="1010147"/>
            <a:ext cx="11383551" cy="680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733" dirty="0" err="1">
                <a:latin typeface="+mn-lt"/>
              </a:rPr>
              <a:t>Bile</a:t>
            </a:r>
            <a:r>
              <a:rPr lang="de-DE" sz="3733" dirty="0">
                <a:latin typeface="+mn-lt"/>
              </a:rPr>
              <a:t> Reflux after OAGB</a:t>
            </a:r>
            <a:endParaRPr lang="en-US" sz="3733" dirty="0">
              <a:latin typeface="+mn-lt"/>
            </a:endParaRPr>
          </a:p>
          <a:p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5C167D-8F2D-1C07-781A-64033D284878}"/>
              </a:ext>
            </a:extLst>
          </p:cNvPr>
          <p:cNvSpPr txBox="1"/>
          <p:nvPr/>
        </p:nvSpPr>
        <p:spPr>
          <a:xfrm>
            <a:off x="9761220" y="6272867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R2 </a:t>
            </a:r>
            <a:r>
              <a:rPr lang="de-DE" sz="2400" b="1" dirty="0" err="1"/>
              <a:t>under</a:t>
            </a:r>
            <a:r>
              <a:rPr lang="de-DE" sz="2400" b="1" dirty="0"/>
              <a:t> review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AB19AE5-3556-410F-4098-6069A5BC7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875"/>
          <a:stretch/>
        </p:blipFill>
        <p:spPr>
          <a:xfrm>
            <a:off x="167840" y="1831686"/>
            <a:ext cx="5692166" cy="381187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6730146-1025-4AE4-4428-53FD95B80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901" y="469878"/>
            <a:ext cx="6095975" cy="580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198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0</TotalTime>
  <Words>794</Words>
  <Application>Microsoft Macintosh PowerPoint</Application>
  <PresentationFormat>Breitbild</PresentationFormat>
  <Paragraphs>100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30" baseType="lpstr">
      <vt:lpstr>-apple-system</vt:lpstr>
      <vt:lpstr>Arial</vt:lpstr>
      <vt:lpstr>Calibri</vt:lpstr>
      <vt:lpstr>Calibri Light</vt:lpstr>
      <vt:lpstr>CcspqwAdvTT577c760c</vt:lpstr>
      <vt:lpstr>Courier New</vt:lpstr>
      <vt:lpstr>Gill Sans MT</vt:lpstr>
      <vt:lpstr>RnjrbpAdvTT3713a231</vt:lpstr>
      <vt:lpstr>Söhne</vt:lpstr>
      <vt:lpstr>STIX</vt:lpstr>
      <vt:lpstr>Wingdings</vt:lpstr>
      <vt:lpstr>Wingdings 2</vt:lpstr>
      <vt:lpstr>RetrospectVTI</vt:lpstr>
      <vt:lpstr>Quale intervento in caso di GERD post-operatorio?  « Altre tecniche»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Conclusions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Sonja Chiappetta</cp:lastModifiedBy>
  <cp:revision>25</cp:revision>
  <dcterms:created xsi:type="dcterms:W3CDTF">2022-02-27T17:36:31Z</dcterms:created>
  <dcterms:modified xsi:type="dcterms:W3CDTF">2024-05-19T10:14:22Z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